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1"/>
  </p:notesMasterIdLst>
  <p:sldIdLst>
    <p:sldId id="256" r:id="rId5"/>
    <p:sldId id="260" r:id="rId6"/>
    <p:sldId id="257" r:id="rId7"/>
    <p:sldId id="270" r:id="rId8"/>
    <p:sldId id="258" r:id="rId9"/>
    <p:sldId id="259" r:id="rId10"/>
    <p:sldId id="283" r:id="rId11"/>
    <p:sldId id="278" r:id="rId12"/>
    <p:sldId id="279" r:id="rId13"/>
    <p:sldId id="280" r:id="rId14"/>
    <p:sldId id="281" r:id="rId15"/>
    <p:sldId id="284" r:id="rId16"/>
    <p:sldId id="262" r:id="rId17"/>
    <p:sldId id="267" r:id="rId18"/>
    <p:sldId id="266" r:id="rId19"/>
    <p:sldId id="282" r:id="rId20"/>
    <p:sldId id="271" r:id="rId21"/>
    <p:sldId id="286" r:id="rId22"/>
    <p:sldId id="285" r:id="rId23"/>
    <p:sldId id="287" r:id="rId24"/>
    <p:sldId id="289" r:id="rId25"/>
    <p:sldId id="293" r:id="rId26"/>
    <p:sldId id="316" r:id="rId27"/>
    <p:sldId id="315" r:id="rId28"/>
    <p:sldId id="290" r:id="rId29"/>
    <p:sldId id="314" r:id="rId30"/>
    <p:sldId id="291" r:id="rId31"/>
    <p:sldId id="317" r:id="rId32"/>
    <p:sldId id="292" r:id="rId33"/>
    <p:sldId id="318" r:id="rId34"/>
    <p:sldId id="319" r:id="rId35"/>
    <p:sldId id="324" r:id="rId36"/>
    <p:sldId id="325" r:id="rId37"/>
    <p:sldId id="326" r:id="rId38"/>
    <p:sldId id="327" r:id="rId39"/>
    <p:sldId id="294" r:id="rId40"/>
    <p:sldId id="295" r:id="rId41"/>
    <p:sldId id="320" r:id="rId42"/>
    <p:sldId id="321" r:id="rId43"/>
    <p:sldId id="308" r:id="rId44"/>
    <p:sldId id="309" r:id="rId45"/>
    <p:sldId id="322" r:id="rId46"/>
    <p:sldId id="313" r:id="rId47"/>
    <p:sldId id="298" r:id="rId48"/>
    <p:sldId id="268" r:id="rId49"/>
    <p:sldId id="276" r:id="rId5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19668A7-4C35-4D89-AAA6-B9B4482E83F4}">
          <p14:sldIdLst>
            <p14:sldId id="256"/>
            <p14:sldId id="260"/>
            <p14:sldId id="257"/>
            <p14:sldId id="270"/>
            <p14:sldId id="258"/>
            <p14:sldId id="259"/>
            <p14:sldId id="283"/>
            <p14:sldId id="278"/>
            <p14:sldId id="279"/>
            <p14:sldId id="280"/>
            <p14:sldId id="281"/>
            <p14:sldId id="284"/>
            <p14:sldId id="262"/>
            <p14:sldId id="267"/>
            <p14:sldId id="266"/>
            <p14:sldId id="282"/>
            <p14:sldId id="271"/>
          </p14:sldIdLst>
        </p14:section>
        <p14:section name="Untitled Section" id="{8D4810DE-D86B-4839-8D3D-36FE9A035D47}">
          <p14:sldIdLst>
            <p14:sldId id="286"/>
            <p14:sldId id="285"/>
            <p14:sldId id="287"/>
            <p14:sldId id="289"/>
            <p14:sldId id="293"/>
            <p14:sldId id="316"/>
            <p14:sldId id="315"/>
            <p14:sldId id="290"/>
            <p14:sldId id="314"/>
            <p14:sldId id="291"/>
            <p14:sldId id="317"/>
            <p14:sldId id="292"/>
            <p14:sldId id="318"/>
            <p14:sldId id="319"/>
            <p14:sldId id="324"/>
            <p14:sldId id="325"/>
            <p14:sldId id="326"/>
            <p14:sldId id="327"/>
            <p14:sldId id="294"/>
            <p14:sldId id="295"/>
            <p14:sldId id="320"/>
            <p14:sldId id="321"/>
            <p14:sldId id="308"/>
            <p14:sldId id="309"/>
            <p14:sldId id="322"/>
            <p14:sldId id="313"/>
            <p14:sldId id="298"/>
            <p14:sldId id="268"/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74954" autoAdjust="0"/>
  </p:normalViewPr>
  <p:slideViewPr>
    <p:cSldViewPr snapToGrid="0">
      <p:cViewPr varScale="1">
        <p:scale>
          <a:sx n="54" d="100"/>
          <a:sy n="54" d="100"/>
        </p:scale>
        <p:origin x="117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7A4416-96C9-4717-B797-034938CED7E5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81E91D4-C60B-4E2E-9128-21F8FEA885F7}">
      <dgm:prSet/>
      <dgm:spPr/>
      <dgm:t>
        <a:bodyPr/>
        <a:lstStyle/>
        <a:p>
          <a:r>
            <a:rPr lang="en-CA" dirty="0"/>
            <a:t>Introduction – context worth noting </a:t>
          </a:r>
          <a:endParaRPr lang="en-US" dirty="0"/>
        </a:p>
      </dgm:t>
    </dgm:pt>
    <dgm:pt modelId="{8284D294-6C5B-4667-AC18-A4B69D9A0CE0}" type="parTrans" cxnId="{771414FC-9FDD-452A-91C6-0969324C6016}">
      <dgm:prSet/>
      <dgm:spPr/>
      <dgm:t>
        <a:bodyPr/>
        <a:lstStyle/>
        <a:p>
          <a:endParaRPr lang="en-US"/>
        </a:p>
      </dgm:t>
    </dgm:pt>
    <dgm:pt modelId="{286DB74E-EBF7-44E5-8FDB-47F6E4CA1D96}" type="sibTrans" cxnId="{771414FC-9FDD-452A-91C6-0969324C6016}">
      <dgm:prSet/>
      <dgm:spPr/>
      <dgm:t>
        <a:bodyPr/>
        <a:lstStyle/>
        <a:p>
          <a:endParaRPr lang="en-US"/>
        </a:p>
      </dgm:t>
    </dgm:pt>
    <dgm:pt modelId="{78A83922-489E-4346-8D82-07C2C6C25A2A}">
      <dgm:prSet/>
      <dgm:spPr/>
      <dgm:t>
        <a:bodyPr/>
        <a:lstStyle/>
        <a:p>
          <a:r>
            <a:rPr lang="en-CA" dirty="0"/>
            <a:t>Questions you asked  us – overview </a:t>
          </a:r>
          <a:endParaRPr lang="en-US" dirty="0"/>
        </a:p>
      </dgm:t>
    </dgm:pt>
    <dgm:pt modelId="{D5D6A2D5-0766-42CD-AB4D-773C58915733}" type="parTrans" cxnId="{DAE3CC12-2AE4-4B7C-B1AC-D63E6D6F3DF6}">
      <dgm:prSet/>
      <dgm:spPr/>
      <dgm:t>
        <a:bodyPr/>
        <a:lstStyle/>
        <a:p>
          <a:endParaRPr lang="en-US"/>
        </a:p>
      </dgm:t>
    </dgm:pt>
    <dgm:pt modelId="{3ABCC5E6-9F2F-437E-8AF2-E019807E70D9}" type="sibTrans" cxnId="{DAE3CC12-2AE4-4B7C-B1AC-D63E6D6F3DF6}">
      <dgm:prSet/>
      <dgm:spPr/>
      <dgm:t>
        <a:bodyPr/>
        <a:lstStyle/>
        <a:p>
          <a:endParaRPr lang="en-US"/>
        </a:p>
      </dgm:t>
    </dgm:pt>
    <dgm:pt modelId="{6DB145FD-6340-4E7C-A7D2-194B755163E3}">
      <dgm:prSet/>
      <dgm:spPr/>
      <dgm:t>
        <a:bodyPr/>
        <a:lstStyle/>
        <a:p>
          <a:r>
            <a:rPr lang="en-CA" dirty="0"/>
            <a:t>Situation 1: School-based strategies against COVID-19</a:t>
          </a:r>
          <a:endParaRPr lang="en-US" dirty="0"/>
        </a:p>
      </dgm:t>
    </dgm:pt>
    <dgm:pt modelId="{BCE948E4-D2E1-4CC3-9142-9F8390D91BB5}" type="parTrans" cxnId="{A9ACB5A9-37A2-4BF9-A809-DE36CCB4EAFB}">
      <dgm:prSet/>
      <dgm:spPr/>
      <dgm:t>
        <a:bodyPr/>
        <a:lstStyle/>
        <a:p>
          <a:endParaRPr lang="en-US"/>
        </a:p>
      </dgm:t>
    </dgm:pt>
    <dgm:pt modelId="{03BC3865-59A5-4EC0-AF6C-BF9F0614AF33}" type="sibTrans" cxnId="{A9ACB5A9-37A2-4BF9-A809-DE36CCB4EAFB}">
      <dgm:prSet/>
      <dgm:spPr/>
      <dgm:t>
        <a:bodyPr/>
        <a:lstStyle/>
        <a:p>
          <a:endParaRPr lang="en-US"/>
        </a:p>
      </dgm:t>
    </dgm:pt>
    <dgm:pt modelId="{DE689AE1-B62E-4D67-9496-8BA7F1BD8146}">
      <dgm:prSet/>
      <dgm:spPr/>
      <dgm:t>
        <a:bodyPr/>
        <a:lstStyle/>
        <a:p>
          <a:r>
            <a:rPr lang="en-CA" dirty="0"/>
            <a:t>Situation 2: Shelter-based strategies against COVID-19</a:t>
          </a:r>
          <a:endParaRPr lang="en-US" dirty="0"/>
        </a:p>
      </dgm:t>
    </dgm:pt>
    <dgm:pt modelId="{75AB3A2F-D70B-48CF-B56F-2F635D491285}" type="parTrans" cxnId="{3300C060-678C-4B36-A935-BFFD7889F600}">
      <dgm:prSet/>
      <dgm:spPr/>
      <dgm:t>
        <a:bodyPr/>
        <a:lstStyle/>
        <a:p>
          <a:endParaRPr lang="en-US"/>
        </a:p>
      </dgm:t>
    </dgm:pt>
    <dgm:pt modelId="{B2159A36-42B7-45CD-8C7D-62AD14A92DE5}" type="sibTrans" cxnId="{3300C060-678C-4B36-A935-BFFD7889F600}">
      <dgm:prSet/>
      <dgm:spPr/>
      <dgm:t>
        <a:bodyPr/>
        <a:lstStyle/>
        <a:p>
          <a:endParaRPr lang="en-US"/>
        </a:p>
      </dgm:t>
    </dgm:pt>
    <dgm:pt modelId="{AEF4D581-8893-413F-9AC6-55EC4BAD9B2C}">
      <dgm:prSet/>
      <dgm:spPr/>
      <dgm:t>
        <a:bodyPr/>
        <a:lstStyle/>
        <a:p>
          <a:r>
            <a:rPr lang="en-CA" dirty="0"/>
            <a:t>Situation 3: Children and COVID-19 now </a:t>
          </a:r>
          <a:endParaRPr lang="en-US" dirty="0"/>
        </a:p>
      </dgm:t>
    </dgm:pt>
    <dgm:pt modelId="{C39B1F02-8FB5-43A7-A92E-1B0D69D18CE5}" type="parTrans" cxnId="{777A41F6-BD3F-4F4C-800F-B08C8BDB1B47}">
      <dgm:prSet/>
      <dgm:spPr/>
      <dgm:t>
        <a:bodyPr/>
        <a:lstStyle/>
        <a:p>
          <a:endParaRPr lang="en-US"/>
        </a:p>
      </dgm:t>
    </dgm:pt>
    <dgm:pt modelId="{905BC112-7B17-4BA5-A173-459C7C23E00B}" type="sibTrans" cxnId="{777A41F6-BD3F-4F4C-800F-B08C8BDB1B47}">
      <dgm:prSet/>
      <dgm:spPr/>
      <dgm:t>
        <a:bodyPr/>
        <a:lstStyle/>
        <a:p>
          <a:endParaRPr lang="en-US"/>
        </a:p>
      </dgm:t>
    </dgm:pt>
    <dgm:pt modelId="{26237D62-F848-4CAE-AFC1-5B10F676224D}">
      <dgm:prSet/>
      <dgm:spPr/>
      <dgm:t>
        <a:bodyPr/>
        <a:lstStyle/>
        <a:p>
          <a:r>
            <a:rPr lang="en-US" dirty="0"/>
            <a:t>Question and Answer period</a:t>
          </a:r>
        </a:p>
      </dgm:t>
    </dgm:pt>
    <dgm:pt modelId="{43C9799C-E3D2-404C-A471-E84200AB4267}" type="parTrans" cxnId="{05C095A5-AABD-40C1-A6AC-0D4B02B7185F}">
      <dgm:prSet/>
      <dgm:spPr/>
      <dgm:t>
        <a:bodyPr/>
        <a:lstStyle/>
        <a:p>
          <a:endParaRPr lang="en-US"/>
        </a:p>
      </dgm:t>
    </dgm:pt>
    <dgm:pt modelId="{1DEF1E25-8D90-4E2C-BFE9-75FFD13767C4}" type="sibTrans" cxnId="{05C095A5-AABD-40C1-A6AC-0D4B02B7185F}">
      <dgm:prSet/>
      <dgm:spPr/>
      <dgm:t>
        <a:bodyPr/>
        <a:lstStyle/>
        <a:p>
          <a:endParaRPr lang="en-US"/>
        </a:p>
      </dgm:t>
    </dgm:pt>
    <dgm:pt modelId="{F786DEC4-6737-4F8B-AD2D-8A35298FAAD3}">
      <dgm:prSet/>
      <dgm:spPr/>
      <dgm:t>
        <a:bodyPr/>
        <a:lstStyle/>
        <a:p>
          <a:r>
            <a:rPr lang="en-US" dirty="0"/>
            <a:t>Closing and Thank-you</a:t>
          </a:r>
        </a:p>
      </dgm:t>
    </dgm:pt>
    <dgm:pt modelId="{B0E66FC7-A0C6-4438-852E-1524D217240A}" type="parTrans" cxnId="{B1E7E398-9E61-42DA-9976-2CFEBE9C2F6F}">
      <dgm:prSet/>
      <dgm:spPr/>
      <dgm:t>
        <a:bodyPr/>
        <a:lstStyle/>
        <a:p>
          <a:endParaRPr lang="en-US"/>
        </a:p>
      </dgm:t>
    </dgm:pt>
    <dgm:pt modelId="{D8499274-6362-43B0-97DF-7F593CCC5D9E}" type="sibTrans" cxnId="{B1E7E398-9E61-42DA-9976-2CFEBE9C2F6F}">
      <dgm:prSet/>
      <dgm:spPr/>
      <dgm:t>
        <a:bodyPr/>
        <a:lstStyle/>
        <a:p>
          <a:endParaRPr lang="en-US"/>
        </a:p>
      </dgm:t>
    </dgm:pt>
    <dgm:pt modelId="{149B05C1-13A3-42A8-84A0-D6E3703A0932}" type="pres">
      <dgm:prSet presAssocID="{6E7A4416-96C9-4717-B797-034938CED7E5}" presName="linear" presStyleCnt="0">
        <dgm:presLayoutVars>
          <dgm:dir/>
          <dgm:animLvl val="lvl"/>
          <dgm:resizeHandles val="exact"/>
        </dgm:presLayoutVars>
      </dgm:prSet>
      <dgm:spPr/>
    </dgm:pt>
    <dgm:pt modelId="{876AF918-66B3-4CDF-9B6B-2299E4861804}" type="pres">
      <dgm:prSet presAssocID="{A81E91D4-C60B-4E2E-9128-21F8FEA885F7}" presName="parentLin" presStyleCnt="0"/>
      <dgm:spPr/>
    </dgm:pt>
    <dgm:pt modelId="{6AFAA9CA-7D82-453B-BF9C-BB8D7307A273}" type="pres">
      <dgm:prSet presAssocID="{A81E91D4-C60B-4E2E-9128-21F8FEA885F7}" presName="parentLeftMargin" presStyleLbl="node1" presStyleIdx="0" presStyleCnt="7"/>
      <dgm:spPr/>
    </dgm:pt>
    <dgm:pt modelId="{75F8BCB3-6318-4A14-B161-BFF750B94158}" type="pres">
      <dgm:prSet presAssocID="{A81E91D4-C60B-4E2E-9128-21F8FEA885F7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4DEA546A-FDAC-4BC2-9891-759C4FD347BF}" type="pres">
      <dgm:prSet presAssocID="{A81E91D4-C60B-4E2E-9128-21F8FEA885F7}" presName="negativeSpace" presStyleCnt="0"/>
      <dgm:spPr/>
    </dgm:pt>
    <dgm:pt modelId="{9FACB8BC-8834-49EA-A4F4-B7D3E96F72A6}" type="pres">
      <dgm:prSet presAssocID="{A81E91D4-C60B-4E2E-9128-21F8FEA885F7}" presName="childText" presStyleLbl="conFgAcc1" presStyleIdx="0" presStyleCnt="7">
        <dgm:presLayoutVars>
          <dgm:bulletEnabled val="1"/>
        </dgm:presLayoutVars>
      </dgm:prSet>
      <dgm:spPr/>
    </dgm:pt>
    <dgm:pt modelId="{B1B809CA-39DF-45F8-9C06-A421EB64989D}" type="pres">
      <dgm:prSet presAssocID="{286DB74E-EBF7-44E5-8FDB-47F6E4CA1D96}" presName="spaceBetweenRectangles" presStyleCnt="0"/>
      <dgm:spPr/>
    </dgm:pt>
    <dgm:pt modelId="{8E38A53C-B580-4248-B1B6-D050197C38D5}" type="pres">
      <dgm:prSet presAssocID="{78A83922-489E-4346-8D82-07C2C6C25A2A}" presName="parentLin" presStyleCnt="0"/>
      <dgm:spPr/>
    </dgm:pt>
    <dgm:pt modelId="{C5C3F9DF-0DDB-4C89-807C-1A6D46563DC4}" type="pres">
      <dgm:prSet presAssocID="{78A83922-489E-4346-8D82-07C2C6C25A2A}" presName="parentLeftMargin" presStyleLbl="node1" presStyleIdx="0" presStyleCnt="7"/>
      <dgm:spPr/>
    </dgm:pt>
    <dgm:pt modelId="{833742C6-2104-47FF-B8BF-9BF29141C423}" type="pres">
      <dgm:prSet presAssocID="{78A83922-489E-4346-8D82-07C2C6C25A2A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49638A89-44CC-461A-A2CB-BB69D6D201A5}" type="pres">
      <dgm:prSet presAssocID="{78A83922-489E-4346-8D82-07C2C6C25A2A}" presName="negativeSpace" presStyleCnt="0"/>
      <dgm:spPr/>
    </dgm:pt>
    <dgm:pt modelId="{F890BA45-DAC4-482D-B939-910C510EE3E6}" type="pres">
      <dgm:prSet presAssocID="{78A83922-489E-4346-8D82-07C2C6C25A2A}" presName="childText" presStyleLbl="conFgAcc1" presStyleIdx="1" presStyleCnt="7">
        <dgm:presLayoutVars>
          <dgm:bulletEnabled val="1"/>
        </dgm:presLayoutVars>
      </dgm:prSet>
      <dgm:spPr/>
    </dgm:pt>
    <dgm:pt modelId="{B81D17A1-7387-49F5-AF81-A1FF09E7ED3B}" type="pres">
      <dgm:prSet presAssocID="{3ABCC5E6-9F2F-437E-8AF2-E019807E70D9}" presName="spaceBetweenRectangles" presStyleCnt="0"/>
      <dgm:spPr/>
    </dgm:pt>
    <dgm:pt modelId="{A4C525C5-B0E6-43F7-99D2-562D0DA53745}" type="pres">
      <dgm:prSet presAssocID="{6DB145FD-6340-4E7C-A7D2-194B755163E3}" presName="parentLin" presStyleCnt="0"/>
      <dgm:spPr/>
    </dgm:pt>
    <dgm:pt modelId="{9EC7EA79-3DD8-4297-AE48-CC257BE62E44}" type="pres">
      <dgm:prSet presAssocID="{6DB145FD-6340-4E7C-A7D2-194B755163E3}" presName="parentLeftMargin" presStyleLbl="node1" presStyleIdx="1" presStyleCnt="7"/>
      <dgm:spPr/>
    </dgm:pt>
    <dgm:pt modelId="{EB78E10F-4680-467A-8604-704D59916F77}" type="pres">
      <dgm:prSet presAssocID="{6DB145FD-6340-4E7C-A7D2-194B755163E3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6B7E61A2-20CE-4011-B658-E1FCB3CA78E9}" type="pres">
      <dgm:prSet presAssocID="{6DB145FD-6340-4E7C-A7D2-194B755163E3}" presName="negativeSpace" presStyleCnt="0"/>
      <dgm:spPr/>
    </dgm:pt>
    <dgm:pt modelId="{8DCED43F-DEA3-46EB-AF82-9416F1B1B3BB}" type="pres">
      <dgm:prSet presAssocID="{6DB145FD-6340-4E7C-A7D2-194B755163E3}" presName="childText" presStyleLbl="conFgAcc1" presStyleIdx="2" presStyleCnt="7">
        <dgm:presLayoutVars>
          <dgm:bulletEnabled val="1"/>
        </dgm:presLayoutVars>
      </dgm:prSet>
      <dgm:spPr/>
    </dgm:pt>
    <dgm:pt modelId="{76F42F17-CFB5-4F1A-A741-1588241A1854}" type="pres">
      <dgm:prSet presAssocID="{03BC3865-59A5-4EC0-AF6C-BF9F0614AF33}" presName="spaceBetweenRectangles" presStyleCnt="0"/>
      <dgm:spPr/>
    </dgm:pt>
    <dgm:pt modelId="{E4E5082D-1380-4B49-9989-C463D02052FF}" type="pres">
      <dgm:prSet presAssocID="{DE689AE1-B62E-4D67-9496-8BA7F1BD8146}" presName="parentLin" presStyleCnt="0"/>
      <dgm:spPr/>
    </dgm:pt>
    <dgm:pt modelId="{766A30C8-419F-4064-8D3F-0B3E82B1882A}" type="pres">
      <dgm:prSet presAssocID="{DE689AE1-B62E-4D67-9496-8BA7F1BD8146}" presName="parentLeftMargin" presStyleLbl="node1" presStyleIdx="2" presStyleCnt="7"/>
      <dgm:spPr/>
    </dgm:pt>
    <dgm:pt modelId="{16F89837-9989-45F6-AD6E-922E3A1A4F07}" type="pres">
      <dgm:prSet presAssocID="{DE689AE1-B62E-4D67-9496-8BA7F1BD8146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8E53659A-7FA2-47EE-B9FF-1C318E458C41}" type="pres">
      <dgm:prSet presAssocID="{DE689AE1-B62E-4D67-9496-8BA7F1BD8146}" presName="negativeSpace" presStyleCnt="0"/>
      <dgm:spPr/>
    </dgm:pt>
    <dgm:pt modelId="{07926828-229F-4441-929D-EF0C1D132841}" type="pres">
      <dgm:prSet presAssocID="{DE689AE1-B62E-4D67-9496-8BA7F1BD8146}" presName="childText" presStyleLbl="conFgAcc1" presStyleIdx="3" presStyleCnt="7">
        <dgm:presLayoutVars>
          <dgm:bulletEnabled val="1"/>
        </dgm:presLayoutVars>
      </dgm:prSet>
      <dgm:spPr/>
    </dgm:pt>
    <dgm:pt modelId="{6F2FE986-842A-46E5-84B1-414A6C4FC1A9}" type="pres">
      <dgm:prSet presAssocID="{B2159A36-42B7-45CD-8C7D-62AD14A92DE5}" presName="spaceBetweenRectangles" presStyleCnt="0"/>
      <dgm:spPr/>
    </dgm:pt>
    <dgm:pt modelId="{3EFDC1E1-FE10-4A92-A2A7-85728FA60A0E}" type="pres">
      <dgm:prSet presAssocID="{AEF4D581-8893-413F-9AC6-55EC4BAD9B2C}" presName="parentLin" presStyleCnt="0"/>
      <dgm:spPr/>
    </dgm:pt>
    <dgm:pt modelId="{26A18B31-356D-43F2-BAB1-298BC0D10969}" type="pres">
      <dgm:prSet presAssocID="{AEF4D581-8893-413F-9AC6-55EC4BAD9B2C}" presName="parentLeftMargin" presStyleLbl="node1" presStyleIdx="3" presStyleCnt="7"/>
      <dgm:spPr/>
    </dgm:pt>
    <dgm:pt modelId="{81104AC6-2681-43C8-B6EA-D3078AB0E94D}" type="pres">
      <dgm:prSet presAssocID="{AEF4D581-8893-413F-9AC6-55EC4BAD9B2C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CCAD6855-9BCE-48A6-A85C-680D3ACD2D97}" type="pres">
      <dgm:prSet presAssocID="{AEF4D581-8893-413F-9AC6-55EC4BAD9B2C}" presName="negativeSpace" presStyleCnt="0"/>
      <dgm:spPr/>
    </dgm:pt>
    <dgm:pt modelId="{24C80FBD-19CD-4D73-8374-7528D9A6585A}" type="pres">
      <dgm:prSet presAssocID="{AEF4D581-8893-413F-9AC6-55EC4BAD9B2C}" presName="childText" presStyleLbl="conFgAcc1" presStyleIdx="4" presStyleCnt="7">
        <dgm:presLayoutVars>
          <dgm:bulletEnabled val="1"/>
        </dgm:presLayoutVars>
      </dgm:prSet>
      <dgm:spPr/>
    </dgm:pt>
    <dgm:pt modelId="{8D42C968-4854-45E6-8228-3389D18D32C8}" type="pres">
      <dgm:prSet presAssocID="{905BC112-7B17-4BA5-A173-459C7C23E00B}" presName="spaceBetweenRectangles" presStyleCnt="0"/>
      <dgm:spPr/>
    </dgm:pt>
    <dgm:pt modelId="{DD7B165B-18C9-4818-A97A-59666EA743AA}" type="pres">
      <dgm:prSet presAssocID="{26237D62-F848-4CAE-AFC1-5B10F676224D}" presName="parentLin" presStyleCnt="0"/>
      <dgm:spPr/>
    </dgm:pt>
    <dgm:pt modelId="{7BD2839D-C1B5-4FCA-9B75-058B17E6016A}" type="pres">
      <dgm:prSet presAssocID="{26237D62-F848-4CAE-AFC1-5B10F676224D}" presName="parentLeftMargin" presStyleLbl="node1" presStyleIdx="4" presStyleCnt="7"/>
      <dgm:spPr/>
    </dgm:pt>
    <dgm:pt modelId="{9566EB7B-2D80-4E97-88B2-D39F7986E681}" type="pres">
      <dgm:prSet presAssocID="{26237D62-F848-4CAE-AFC1-5B10F676224D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08A1DEBD-6D01-4657-8932-A5382588763B}" type="pres">
      <dgm:prSet presAssocID="{26237D62-F848-4CAE-AFC1-5B10F676224D}" presName="negativeSpace" presStyleCnt="0"/>
      <dgm:spPr/>
    </dgm:pt>
    <dgm:pt modelId="{81D4831D-58BE-4AF2-88B0-6F9771E4A43E}" type="pres">
      <dgm:prSet presAssocID="{26237D62-F848-4CAE-AFC1-5B10F676224D}" presName="childText" presStyleLbl="conFgAcc1" presStyleIdx="5" presStyleCnt="7">
        <dgm:presLayoutVars>
          <dgm:bulletEnabled val="1"/>
        </dgm:presLayoutVars>
      </dgm:prSet>
      <dgm:spPr/>
    </dgm:pt>
    <dgm:pt modelId="{2820FB4A-EB06-42B8-8232-1A7869B2A930}" type="pres">
      <dgm:prSet presAssocID="{1DEF1E25-8D90-4E2C-BFE9-75FFD13767C4}" presName="spaceBetweenRectangles" presStyleCnt="0"/>
      <dgm:spPr/>
    </dgm:pt>
    <dgm:pt modelId="{8476F635-A51E-4183-B5C9-402BE403B616}" type="pres">
      <dgm:prSet presAssocID="{F786DEC4-6737-4F8B-AD2D-8A35298FAAD3}" presName="parentLin" presStyleCnt="0"/>
      <dgm:spPr/>
    </dgm:pt>
    <dgm:pt modelId="{E86115DF-95DF-4598-A1C7-8F19B3C4516C}" type="pres">
      <dgm:prSet presAssocID="{F786DEC4-6737-4F8B-AD2D-8A35298FAAD3}" presName="parentLeftMargin" presStyleLbl="node1" presStyleIdx="5" presStyleCnt="7"/>
      <dgm:spPr/>
    </dgm:pt>
    <dgm:pt modelId="{3EB1D62D-A43A-4709-87F3-CE47F191DFA7}" type="pres">
      <dgm:prSet presAssocID="{F786DEC4-6737-4F8B-AD2D-8A35298FAAD3}" presName="parentText" presStyleLbl="node1" presStyleIdx="6" presStyleCnt="7">
        <dgm:presLayoutVars>
          <dgm:chMax val="0"/>
          <dgm:bulletEnabled val="1"/>
        </dgm:presLayoutVars>
      </dgm:prSet>
      <dgm:spPr/>
    </dgm:pt>
    <dgm:pt modelId="{29E990C2-66F2-4E80-AFCF-879117D2FBF0}" type="pres">
      <dgm:prSet presAssocID="{F786DEC4-6737-4F8B-AD2D-8A35298FAAD3}" presName="negativeSpace" presStyleCnt="0"/>
      <dgm:spPr/>
    </dgm:pt>
    <dgm:pt modelId="{5C1BC09C-FD3C-4076-8442-FC58419CE8E9}" type="pres">
      <dgm:prSet presAssocID="{F786DEC4-6737-4F8B-AD2D-8A35298FAAD3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48DD3109-2541-4A77-B50D-4B26D5486E78}" type="presOf" srcId="{AEF4D581-8893-413F-9AC6-55EC4BAD9B2C}" destId="{26A18B31-356D-43F2-BAB1-298BC0D10969}" srcOrd="0" destOrd="0" presId="urn:microsoft.com/office/officeart/2005/8/layout/list1"/>
    <dgm:cxn modelId="{DAE3CC12-2AE4-4B7C-B1AC-D63E6D6F3DF6}" srcId="{6E7A4416-96C9-4717-B797-034938CED7E5}" destId="{78A83922-489E-4346-8D82-07C2C6C25A2A}" srcOrd="1" destOrd="0" parTransId="{D5D6A2D5-0766-42CD-AB4D-773C58915733}" sibTransId="{3ABCC5E6-9F2F-437E-8AF2-E019807E70D9}"/>
    <dgm:cxn modelId="{DF301115-FB58-405D-A8FF-F1415451A931}" type="presOf" srcId="{DE689AE1-B62E-4D67-9496-8BA7F1BD8146}" destId="{766A30C8-419F-4064-8D3F-0B3E82B1882A}" srcOrd="0" destOrd="0" presId="urn:microsoft.com/office/officeart/2005/8/layout/list1"/>
    <dgm:cxn modelId="{6B1E8222-5BB8-4DAF-90A0-2CFC095F0BB7}" type="presOf" srcId="{78A83922-489E-4346-8D82-07C2C6C25A2A}" destId="{C5C3F9DF-0DDB-4C89-807C-1A6D46563DC4}" srcOrd="0" destOrd="0" presId="urn:microsoft.com/office/officeart/2005/8/layout/list1"/>
    <dgm:cxn modelId="{7E3E9640-1A81-4BDD-8A44-A88E9FD5A1EC}" type="presOf" srcId="{A81E91D4-C60B-4E2E-9128-21F8FEA885F7}" destId="{6AFAA9CA-7D82-453B-BF9C-BB8D7307A273}" srcOrd="0" destOrd="0" presId="urn:microsoft.com/office/officeart/2005/8/layout/list1"/>
    <dgm:cxn modelId="{3300C060-678C-4B36-A935-BFFD7889F600}" srcId="{6E7A4416-96C9-4717-B797-034938CED7E5}" destId="{DE689AE1-B62E-4D67-9496-8BA7F1BD8146}" srcOrd="3" destOrd="0" parTransId="{75AB3A2F-D70B-48CF-B56F-2F635D491285}" sibTransId="{B2159A36-42B7-45CD-8C7D-62AD14A92DE5}"/>
    <dgm:cxn modelId="{61618164-1E39-4923-9EEA-7B48F82398E4}" type="presOf" srcId="{F786DEC4-6737-4F8B-AD2D-8A35298FAAD3}" destId="{E86115DF-95DF-4598-A1C7-8F19B3C4516C}" srcOrd="0" destOrd="0" presId="urn:microsoft.com/office/officeart/2005/8/layout/list1"/>
    <dgm:cxn modelId="{D5DD5866-CC2D-4CC2-ABC4-63E191F22507}" type="presOf" srcId="{6DB145FD-6340-4E7C-A7D2-194B755163E3}" destId="{EB78E10F-4680-467A-8604-704D59916F77}" srcOrd="1" destOrd="0" presId="urn:microsoft.com/office/officeart/2005/8/layout/list1"/>
    <dgm:cxn modelId="{542B9D4E-A355-4D01-9FB1-21A6777E205F}" type="presOf" srcId="{26237D62-F848-4CAE-AFC1-5B10F676224D}" destId="{9566EB7B-2D80-4E97-88B2-D39F7986E681}" srcOrd="1" destOrd="0" presId="urn:microsoft.com/office/officeart/2005/8/layout/list1"/>
    <dgm:cxn modelId="{0E065271-8E07-4E2B-9E27-C57D681C33F4}" type="presOf" srcId="{DE689AE1-B62E-4D67-9496-8BA7F1BD8146}" destId="{16F89837-9989-45F6-AD6E-922E3A1A4F07}" srcOrd="1" destOrd="0" presId="urn:microsoft.com/office/officeart/2005/8/layout/list1"/>
    <dgm:cxn modelId="{37106C94-626F-4F34-922E-79B19D600E9B}" type="presOf" srcId="{AEF4D581-8893-413F-9AC6-55EC4BAD9B2C}" destId="{81104AC6-2681-43C8-B6EA-D3078AB0E94D}" srcOrd="1" destOrd="0" presId="urn:microsoft.com/office/officeart/2005/8/layout/list1"/>
    <dgm:cxn modelId="{B1E7E398-9E61-42DA-9976-2CFEBE9C2F6F}" srcId="{6E7A4416-96C9-4717-B797-034938CED7E5}" destId="{F786DEC4-6737-4F8B-AD2D-8A35298FAAD3}" srcOrd="6" destOrd="0" parTransId="{B0E66FC7-A0C6-4438-852E-1524D217240A}" sibTransId="{D8499274-6362-43B0-97DF-7F593CCC5D9E}"/>
    <dgm:cxn modelId="{05C095A5-AABD-40C1-A6AC-0D4B02B7185F}" srcId="{6E7A4416-96C9-4717-B797-034938CED7E5}" destId="{26237D62-F848-4CAE-AFC1-5B10F676224D}" srcOrd="5" destOrd="0" parTransId="{43C9799C-E3D2-404C-A471-E84200AB4267}" sibTransId="{1DEF1E25-8D90-4E2C-BFE9-75FFD13767C4}"/>
    <dgm:cxn modelId="{A9ACB5A9-37A2-4BF9-A809-DE36CCB4EAFB}" srcId="{6E7A4416-96C9-4717-B797-034938CED7E5}" destId="{6DB145FD-6340-4E7C-A7D2-194B755163E3}" srcOrd="2" destOrd="0" parTransId="{BCE948E4-D2E1-4CC3-9142-9F8390D91BB5}" sibTransId="{03BC3865-59A5-4EC0-AF6C-BF9F0614AF33}"/>
    <dgm:cxn modelId="{E447E1B5-DC31-46EC-8AC8-0484E1656BFB}" type="presOf" srcId="{6E7A4416-96C9-4717-B797-034938CED7E5}" destId="{149B05C1-13A3-42A8-84A0-D6E3703A0932}" srcOrd="0" destOrd="0" presId="urn:microsoft.com/office/officeart/2005/8/layout/list1"/>
    <dgm:cxn modelId="{144361C0-FBAE-4988-9D1D-A1656B935641}" type="presOf" srcId="{26237D62-F848-4CAE-AFC1-5B10F676224D}" destId="{7BD2839D-C1B5-4FCA-9B75-058B17E6016A}" srcOrd="0" destOrd="0" presId="urn:microsoft.com/office/officeart/2005/8/layout/list1"/>
    <dgm:cxn modelId="{B54289C8-3328-4E3C-90FE-0D6A03FF7909}" type="presOf" srcId="{F786DEC4-6737-4F8B-AD2D-8A35298FAAD3}" destId="{3EB1D62D-A43A-4709-87F3-CE47F191DFA7}" srcOrd="1" destOrd="0" presId="urn:microsoft.com/office/officeart/2005/8/layout/list1"/>
    <dgm:cxn modelId="{8A6D03EB-4B45-45F9-B904-29E763F17B15}" type="presOf" srcId="{78A83922-489E-4346-8D82-07C2C6C25A2A}" destId="{833742C6-2104-47FF-B8BF-9BF29141C423}" srcOrd="1" destOrd="0" presId="urn:microsoft.com/office/officeart/2005/8/layout/list1"/>
    <dgm:cxn modelId="{777A41F6-BD3F-4F4C-800F-B08C8BDB1B47}" srcId="{6E7A4416-96C9-4717-B797-034938CED7E5}" destId="{AEF4D581-8893-413F-9AC6-55EC4BAD9B2C}" srcOrd="4" destOrd="0" parTransId="{C39B1F02-8FB5-43A7-A92E-1B0D69D18CE5}" sibTransId="{905BC112-7B17-4BA5-A173-459C7C23E00B}"/>
    <dgm:cxn modelId="{B5BD1BF7-E48B-48F4-8518-E72D24C0E136}" type="presOf" srcId="{A81E91D4-C60B-4E2E-9128-21F8FEA885F7}" destId="{75F8BCB3-6318-4A14-B161-BFF750B94158}" srcOrd="1" destOrd="0" presId="urn:microsoft.com/office/officeart/2005/8/layout/list1"/>
    <dgm:cxn modelId="{771414FC-9FDD-452A-91C6-0969324C6016}" srcId="{6E7A4416-96C9-4717-B797-034938CED7E5}" destId="{A81E91D4-C60B-4E2E-9128-21F8FEA885F7}" srcOrd="0" destOrd="0" parTransId="{8284D294-6C5B-4667-AC18-A4B69D9A0CE0}" sibTransId="{286DB74E-EBF7-44E5-8FDB-47F6E4CA1D96}"/>
    <dgm:cxn modelId="{F5A0F7FF-F7B9-4AF3-A2DC-05FF802BD136}" type="presOf" srcId="{6DB145FD-6340-4E7C-A7D2-194B755163E3}" destId="{9EC7EA79-3DD8-4297-AE48-CC257BE62E44}" srcOrd="0" destOrd="0" presId="urn:microsoft.com/office/officeart/2005/8/layout/list1"/>
    <dgm:cxn modelId="{56DF1B63-058D-453E-93EB-0BDFD332D2EE}" type="presParOf" srcId="{149B05C1-13A3-42A8-84A0-D6E3703A0932}" destId="{876AF918-66B3-4CDF-9B6B-2299E4861804}" srcOrd="0" destOrd="0" presId="urn:microsoft.com/office/officeart/2005/8/layout/list1"/>
    <dgm:cxn modelId="{2429AFC8-7F71-42F5-B9F0-FEF0A70950E3}" type="presParOf" srcId="{876AF918-66B3-4CDF-9B6B-2299E4861804}" destId="{6AFAA9CA-7D82-453B-BF9C-BB8D7307A273}" srcOrd="0" destOrd="0" presId="urn:microsoft.com/office/officeart/2005/8/layout/list1"/>
    <dgm:cxn modelId="{F353123E-377A-42B2-A00F-BFB026C5CA2C}" type="presParOf" srcId="{876AF918-66B3-4CDF-9B6B-2299E4861804}" destId="{75F8BCB3-6318-4A14-B161-BFF750B94158}" srcOrd="1" destOrd="0" presId="urn:microsoft.com/office/officeart/2005/8/layout/list1"/>
    <dgm:cxn modelId="{3F2E84C6-127F-4C5E-97C3-AC6E5C19EBCA}" type="presParOf" srcId="{149B05C1-13A3-42A8-84A0-D6E3703A0932}" destId="{4DEA546A-FDAC-4BC2-9891-759C4FD347BF}" srcOrd="1" destOrd="0" presId="urn:microsoft.com/office/officeart/2005/8/layout/list1"/>
    <dgm:cxn modelId="{0F23E4E2-38C5-44E0-877C-E237DD1FCD4E}" type="presParOf" srcId="{149B05C1-13A3-42A8-84A0-D6E3703A0932}" destId="{9FACB8BC-8834-49EA-A4F4-B7D3E96F72A6}" srcOrd="2" destOrd="0" presId="urn:microsoft.com/office/officeart/2005/8/layout/list1"/>
    <dgm:cxn modelId="{9BF534A1-502B-4FE8-9DAC-A34A5DB01F79}" type="presParOf" srcId="{149B05C1-13A3-42A8-84A0-D6E3703A0932}" destId="{B1B809CA-39DF-45F8-9C06-A421EB64989D}" srcOrd="3" destOrd="0" presId="urn:microsoft.com/office/officeart/2005/8/layout/list1"/>
    <dgm:cxn modelId="{05A1CB46-659E-462F-866F-1253C7FBC89A}" type="presParOf" srcId="{149B05C1-13A3-42A8-84A0-D6E3703A0932}" destId="{8E38A53C-B580-4248-B1B6-D050197C38D5}" srcOrd="4" destOrd="0" presId="urn:microsoft.com/office/officeart/2005/8/layout/list1"/>
    <dgm:cxn modelId="{AFF6C4C1-9BC1-4913-A35F-EDE80B5BF770}" type="presParOf" srcId="{8E38A53C-B580-4248-B1B6-D050197C38D5}" destId="{C5C3F9DF-0DDB-4C89-807C-1A6D46563DC4}" srcOrd="0" destOrd="0" presId="urn:microsoft.com/office/officeart/2005/8/layout/list1"/>
    <dgm:cxn modelId="{C58A8C12-5E0F-4B54-B2A9-D3995999FFC7}" type="presParOf" srcId="{8E38A53C-B580-4248-B1B6-D050197C38D5}" destId="{833742C6-2104-47FF-B8BF-9BF29141C423}" srcOrd="1" destOrd="0" presId="urn:microsoft.com/office/officeart/2005/8/layout/list1"/>
    <dgm:cxn modelId="{0BD9513A-6ADF-4ECB-A796-94AEE9FDD8EB}" type="presParOf" srcId="{149B05C1-13A3-42A8-84A0-D6E3703A0932}" destId="{49638A89-44CC-461A-A2CB-BB69D6D201A5}" srcOrd="5" destOrd="0" presId="urn:microsoft.com/office/officeart/2005/8/layout/list1"/>
    <dgm:cxn modelId="{3409FA1B-7010-4E74-9F5E-85F0B8416729}" type="presParOf" srcId="{149B05C1-13A3-42A8-84A0-D6E3703A0932}" destId="{F890BA45-DAC4-482D-B939-910C510EE3E6}" srcOrd="6" destOrd="0" presId="urn:microsoft.com/office/officeart/2005/8/layout/list1"/>
    <dgm:cxn modelId="{0380688C-6EDC-41F1-BC4E-254CFD0ACED9}" type="presParOf" srcId="{149B05C1-13A3-42A8-84A0-D6E3703A0932}" destId="{B81D17A1-7387-49F5-AF81-A1FF09E7ED3B}" srcOrd="7" destOrd="0" presId="urn:microsoft.com/office/officeart/2005/8/layout/list1"/>
    <dgm:cxn modelId="{38EB13A2-66D9-4516-B656-7223DD4D127D}" type="presParOf" srcId="{149B05C1-13A3-42A8-84A0-D6E3703A0932}" destId="{A4C525C5-B0E6-43F7-99D2-562D0DA53745}" srcOrd="8" destOrd="0" presId="urn:microsoft.com/office/officeart/2005/8/layout/list1"/>
    <dgm:cxn modelId="{D9350310-8D68-44B8-903E-7A781A265DB0}" type="presParOf" srcId="{A4C525C5-B0E6-43F7-99D2-562D0DA53745}" destId="{9EC7EA79-3DD8-4297-AE48-CC257BE62E44}" srcOrd="0" destOrd="0" presId="urn:microsoft.com/office/officeart/2005/8/layout/list1"/>
    <dgm:cxn modelId="{0148FA6E-42D7-484E-9E98-B3DE27C07470}" type="presParOf" srcId="{A4C525C5-B0E6-43F7-99D2-562D0DA53745}" destId="{EB78E10F-4680-467A-8604-704D59916F77}" srcOrd="1" destOrd="0" presId="urn:microsoft.com/office/officeart/2005/8/layout/list1"/>
    <dgm:cxn modelId="{F38A30F7-DDE0-45DF-96EE-A1C2D9A981A0}" type="presParOf" srcId="{149B05C1-13A3-42A8-84A0-D6E3703A0932}" destId="{6B7E61A2-20CE-4011-B658-E1FCB3CA78E9}" srcOrd="9" destOrd="0" presId="urn:microsoft.com/office/officeart/2005/8/layout/list1"/>
    <dgm:cxn modelId="{D8059B08-AA90-4A34-A989-11BAFC8E6463}" type="presParOf" srcId="{149B05C1-13A3-42A8-84A0-D6E3703A0932}" destId="{8DCED43F-DEA3-46EB-AF82-9416F1B1B3BB}" srcOrd="10" destOrd="0" presId="urn:microsoft.com/office/officeart/2005/8/layout/list1"/>
    <dgm:cxn modelId="{B8FCB13D-3D9E-4686-9A28-2776CCBD2589}" type="presParOf" srcId="{149B05C1-13A3-42A8-84A0-D6E3703A0932}" destId="{76F42F17-CFB5-4F1A-A741-1588241A1854}" srcOrd="11" destOrd="0" presId="urn:microsoft.com/office/officeart/2005/8/layout/list1"/>
    <dgm:cxn modelId="{2EAE66E0-4001-4C98-A65E-729C7D2E0E30}" type="presParOf" srcId="{149B05C1-13A3-42A8-84A0-D6E3703A0932}" destId="{E4E5082D-1380-4B49-9989-C463D02052FF}" srcOrd="12" destOrd="0" presId="urn:microsoft.com/office/officeart/2005/8/layout/list1"/>
    <dgm:cxn modelId="{9E65203E-E7B1-49CB-B935-827180E44C66}" type="presParOf" srcId="{E4E5082D-1380-4B49-9989-C463D02052FF}" destId="{766A30C8-419F-4064-8D3F-0B3E82B1882A}" srcOrd="0" destOrd="0" presId="urn:microsoft.com/office/officeart/2005/8/layout/list1"/>
    <dgm:cxn modelId="{E3F9A622-33B7-4CB9-9973-30CAB6C2B2F4}" type="presParOf" srcId="{E4E5082D-1380-4B49-9989-C463D02052FF}" destId="{16F89837-9989-45F6-AD6E-922E3A1A4F07}" srcOrd="1" destOrd="0" presId="urn:microsoft.com/office/officeart/2005/8/layout/list1"/>
    <dgm:cxn modelId="{873C4647-B56F-4110-8F62-4B61E9004F74}" type="presParOf" srcId="{149B05C1-13A3-42A8-84A0-D6E3703A0932}" destId="{8E53659A-7FA2-47EE-B9FF-1C318E458C41}" srcOrd="13" destOrd="0" presId="urn:microsoft.com/office/officeart/2005/8/layout/list1"/>
    <dgm:cxn modelId="{D506F41C-9D56-4DFC-AEF4-B12D431B6BE1}" type="presParOf" srcId="{149B05C1-13A3-42A8-84A0-D6E3703A0932}" destId="{07926828-229F-4441-929D-EF0C1D132841}" srcOrd="14" destOrd="0" presId="urn:microsoft.com/office/officeart/2005/8/layout/list1"/>
    <dgm:cxn modelId="{0B61913E-B4F2-4789-B9AA-CF4B6BE33295}" type="presParOf" srcId="{149B05C1-13A3-42A8-84A0-D6E3703A0932}" destId="{6F2FE986-842A-46E5-84B1-414A6C4FC1A9}" srcOrd="15" destOrd="0" presId="urn:microsoft.com/office/officeart/2005/8/layout/list1"/>
    <dgm:cxn modelId="{88D85B40-B55B-4689-933D-4D5B936927F2}" type="presParOf" srcId="{149B05C1-13A3-42A8-84A0-D6E3703A0932}" destId="{3EFDC1E1-FE10-4A92-A2A7-85728FA60A0E}" srcOrd="16" destOrd="0" presId="urn:microsoft.com/office/officeart/2005/8/layout/list1"/>
    <dgm:cxn modelId="{C10E6CC6-F9BC-4E3D-998F-5B3F35B7503F}" type="presParOf" srcId="{3EFDC1E1-FE10-4A92-A2A7-85728FA60A0E}" destId="{26A18B31-356D-43F2-BAB1-298BC0D10969}" srcOrd="0" destOrd="0" presId="urn:microsoft.com/office/officeart/2005/8/layout/list1"/>
    <dgm:cxn modelId="{A621B075-A9FC-41FF-9422-265B87C69C7F}" type="presParOf" srcId="{3EFDC1E1-FE10-4A92-A2A7-85728FA60A0E}" destId="{81104AC6-2681-43C8-B6EA-D3078AB0E94D}" srcOrd="1" destOrd="0" presId="urn:microsoft.com/office/officeart/2005/8/layout/list1"/>
    <dgm:cxn modelId="{F5502CC0-61DE-4CB3-851E-1A6C4B792204}" type="presParOf" srcId="{149B05C1-13A3-42A8-84A0-D6E3703A0932}" destId="{CCAD6855-9BCE-48A6-A85C-680D3ACD2D97}" srcOrd="17" destOrd="0" presId="urn:microsoft.com/office/officeart/2005/8/layout/list1"/>
    <dgm:cxn modelId="{27F17041-2352-4823-9544-6B12EDE394B7}" type="presParOf" srcId="{149B05C1-13A3-42A8-84A0-D6E3703A0932}" destId="{24C80FBD-19CD-4D73-8374-7528D9A6585A}" srcOrd="18" destOrd="0" presId="urn:microsoft.com/office/officeart/2005/8/layout/list1"/>
    <dgm:cxn modelId="{41490F17-D504-4596-9BBC-1FB790D0717F}" type="presParOf" srcId="{149B05C1-13A3-42A8-84A0-D6E3703A0932}" destId="{8D42C968-4854-45E6-8228-3389D18D32C8}" srcOrd="19" destOrd="0" presId="urn:microsoft.com/office/officeart/2005/8/layout/list1"/>
    <dgm:cxn modelId="{E159A48B-5300-489F-8D53-25235581F096}" type="presParOf" srcId="{149B05C1-13A3-42A8-84A0-D6E3703A0932}" destId="{DD7B165B-18C9-4818-A97A-59666EA743AA}" srcOrd="20" destOrd="0" presId="urn:microsoft.com/office/officeart/2005/8/layout/list1"/>
    <dgm:cxn modelId="{2F20AC2E-B98E-4714-9067-E6E6E437AC47}" type="presParOf" srcId="{DD7B165B-18C9-4818-A97A-59666EA743AA}" destId="{7BD2839D-C1B5-4FCA-9B75-058B17E6016A}" srcOrd="0" destOrd="0" presId="urn:microsoft.com/office/officeart/2005/8/layout/list1"/>
    <dgm:cxn modelId="{FB73BDC1-5AC3-40D1-A5C1-E89E191B65C5}" type="presParOf" srcId="{DD7B165B-18C9-4818-A97A-59666EA743AA}" destId="{9566EB7B-2D80-4E97-88B2-D39F7986E681}" srcOrd="1" destOrd="0" presId="urn:microsoft.com/office/officeart/2005/8/layout/list1"/>
    <dgm:cxn modelId="{720667EC-68A1-45F4-93DE-6B7DF99EE316}" type="presParOf" srcId="{149B05C1-13A3-42A8-84A0-D6E3703A0932}" destId="{08A1DEBD-6D01-4657-8932-A5382588763B}" srcOrd="21" destOrd="0" presId="urn:microsoft.com/office/officeart/2005/8/layout/list1"/>
    <dgm:cxn modelId="{D5DE1B52-438D-4706-B0F8-6165060B03FA}" type="presParOf" srcId="{149B05C1-13A3-42A8-84A0-D6E3703A0932}" destId="{81D4831D-58BE-4AF2-88B0-6F9771E4A43E}" srcOrd="22" destOrd="0" presId="urn:microsoft.com/office/officeart/2005/8/layout/list1"/>
    <dgm:cxn modelId="{CA2E161B-4864-461F-B2B9-43AE629AD33A}" type="presParOf" srcId="{149B05C1-13A3-42A8-84A0-D6E3703A0932}" destId="{2820FB4A-EB06-42B8-8232-1A7869B2A930}" srcOrd="23" destOrd="0" presId="urn:microsoft.com/office/officeart/2005/8/layout/list1"/>
    <dgm:cxn modelId="{EBBF63D1-EA09-4BC5-9290-195D19F3362D}" type="presParOf" srcId="{149B05C1-13A3-42A8-84A0-D6E3703A0932}" destId="{8476F635-A51E-4183-B5C9-402BE403B616}" srcOrd="24" destOrd="0" presId="urn:microsoft.com/office/officeart/2005/8/layout/list1"/>
    <dgm:cxn modelId="{444FD8BC-9653-4CF8-899D-B71F30274183}" type="presParOf" srcId="{8476F635-A51E-4183-B5C9-402BE403B616}" destId="{E86115DF-95DF-4598-A1C7-8F19B3C4516C}" srcOrd="0" destOrd="0" presId="urn:microsoft.com/office/officeart/2005/8/layout/list1"/>
    <dgm:cxn modelId="{76F7D813-D218-4DA2-9D82-CAA802C5C177}" type="presParOf" srcId="{8476F635-A51E-4183-B5C9-402BE403B616}" destId="{3EB1D62D-A43A-4709-87F3-CE47F191DFA7}" srcOrd="1" destOrd="0" presId="urn:microsoft.com/office/officeart/2005/8/layout/list1"/>
    <dgm:cxn modelId="{71D8738B-2294-4F40-82BD-FA3F8863286D}" type="presParOf" srcId="{149B05C1-13A3-42A8-84A0-D6E3703A0932}" destId="{29E990C2-66F2-4E80-AFCF-879117D2FBF0}" srcOrd="25" destOrd="0" presId="urn:microsoft.com/office/officeart/2005/8/layout/list1"/>
    <dgm:cxn modelId="{69A5167C-2ACE-4C79-A6DD-A58D7E0C6D19}" type="presParOf" srcId="{149B05C1-13A3-42A8-84A0-D6E3703A0932}" destId="{5C1BC09C-FD3C-4076-8442-FC58419CE8E9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8F9615-160E-475D-BCCD-7C65E418ADBA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BFC5EE3-712B-4F9D-B2A4-F378772DA796}">
      <dgm:prSet custT="1"/>
      <dgm:spPr/>
      <dgm:t>
        <a:bodyPr/>
        <a:lstStyle/>
        <a:p>
          <a:r>
            <a:rPr lang="en-US" sz="2000" b="1" dirty="0"/>
            <a:t>How are schools keeping students safe?</a:t>
          </a:r>
          <a:endParaRPr lang="en-US" sz="2000" dirty="0"/>
        </a:p>
      </dgm:t>
    </dgm:pt>
    <dgm:pt modelId="{B8AA5522-4F76-4984-87C5-8F845FDF8BEA}" type="parTrans" cxnId="{E090A907-D63A-4AD7-8C3C-38323F449060}">
      <dgm:prSet/>
      <dgm:spPr/>
      <dgm:t>
        <a:bodyPr/>
        <a:lstStyle/>
        <a:p>
          <a:endParaRPr lang="en-US"/>
        </a:p>
      </dgm:t>
    </dgm:pt>
    <dgm:pt modelId="{E5A5E2D1-8F8A-4240-8B11-409215E9D1B3}" type="sibTrans" cxnId="{E090A907-D63A-4AD7-8C3C-38323F449060}">
      <dgm:prSet/>
      <dgm:spPr/>
      <dgm:t>
        <a:bodyPr/>
        <a:lstStyle/>
        <a:p>
          <a:endParaRPr lang="en-US"/>
        </a:p>
      </dgm:t>
    </dgm:pt>
    <dgm:pt modelId="{11E6210C-CB6B-41CD-B29F-83499DF230F0}">
      <dgm:prSet custT="1"/>
      <dgm:spPr/>
      <dgm:t>
        <a:bodyPr/>
        <a:lstStyle/>
        <a:p>
          <a:r>
            <a:rPr lang="en-US" sz="2000" b="1" dirty="0"/>
            <a:t>What IPAC measures are used in the classrooms?</a:t>
          </a:r>
          <a:endParaRPr lang="en-US" sz="2000" dirty="0"/>
        </a:p>
      </dgm:t>
    </dgm:pt>
    <dgm:pt modelId="{DD9E371F-3491-4AFD-A7A6-6BC79116DB43}" type="parTrans" cxnId="{07374D5C-2D83-497F-B6C0-41CCFA88D3F5}">
      <dgm:prSet/>
      <dgm:spPr/>
      <dgm:t>
        <a:bodyPr/>
        <a:lstStyle/>
        <a:p>
          <a:endParaRPr lang="en-US"/>
        </a:p>
      </dgm:t>
    </dgm:pt>
    <dgm:pt modelId="{7ADFF092-E994-492B-9A97-0E3D10CEB15A}" type="sibTrans" cxnId="{07374D5C-2D83-497F-B6C0-41CCFA88D3F5}">
      <dgm:prSet/>
      <dgm:spPr/>
      <dgm:t>
        <a:bodyPr/>
        <a:lstStyle/>
        <a:p>
          <a:endParaRPr lang="en-US"/>
        </a:p>
      </dgm:t>
    </dgm:pt>
    <dgm:pt modelId="{A0816260-C2B0-45F2-A95F-725407B0FB92}" type="pres">
      <dgm:prSet presAssocID="{628F9615-160E-475D-BCCD-7C65E418ADBA}" presName="diagram" presStyleCnt="0">
        <dgm:presLayoutVars>
          <dgm:dir/>
          <dgm:resizeHandles val="exact"/>
        </dgm:presLayoutVars>
      </dgm:prSet>
      <dgm:spPr/>
    </dgm:pt>
    <dgm:pt modelId="{78AC881E-5C24-4BD6-830B-7C637B07FA54}" type="pres">
      <dgm:prSet presAssocID="{9BFC5EE3-712B-4F9D-B2A4-F378772DA796}" presName="arrow" presStyleLbl="node1" presStyleIdx="0" presStyleCnt="2">
        <dgm:presLayoutVars>
          <dgm:bulletEnabled val="1"/>
        </dgm:presLayoutVars>
      </dgm:prSet>
      <dgm:spPr/>
    </dgm:pt>
    <dgm:pt modelId="{8D37FF12-0947-4221-B25E-6FB907219354}" type="pres">
      <dgm:prSet presAssocID="{11E6210C-CB6B-41CD-B29F-83499DF230F0}" presName="arrow" presStyleLbl="node1" presStyleIdx="1" presStyleCnt="2">
        <dgm:presLayoutVars>
          <dgm:bulletEnabled val="1"/>
        </dgm:presLayoutVars>
      </dgm:prSet>
      <dgm:spPr/>
    </dgm:pt>
  </dgm:ptLst>
  <dgm:cxnLst>
    <dgm:cxn modelId="{E090A907-D63A-4AD7-8C3C-38323F449060}" srcId="{628F9615-160E-475D-BCCD-7C65E418ADBA}" destId="{9BFC5EE3-712B-4F9D-B2A4-F378772DA796}" srcOrd="0" destOrd="0" parTransId="{B8AA5522-4F76-4984-87C5-8F845FDF8BEA}" sibTransId="{E5A5E2D1-8F8A-4240-8B11-409215E9D1B3}"/>
    <dgm:cxn modelId="{07374D5C-2D83-497F-B6C0-41CCFA88D3F5}" srcId="{628F9615-160E-475D-BCCD-7C65E418ADBA}" destId="{11E6210C-CB6B-41CD-B29F-83499DF230F0}" srcOrd="1" destOrd="0" parTransId="{DD9E371F-3491-4AFD-A7A6-6BC79116DB43}" sibTransId="{7ADFF092-E994-492B-9A97-0E3D10CEB15A}"/>
    <dgm:cxn modelId="{DB254248-8CD2-49A3-950B-B0DCD4E44D04}" type="presOf" srcId="{9BFC5EE3-712B-4F9D-B2A4-F378772DA796}" destId="{78AC881E-5C24-4BD6-830B-7C637B07FA54}" srcOrd="0" destOrd="0" presId="urn:microsoft.com/office/officeart/2005/8/layout/arrow5"/>
    <dgm:cxn modelId="{9610267C-4729-4700-A666-2D8FD8E4DC0D}" type="presOf" srcId="{11E6210C-CB6B-41CD-B29F-83499DF230F0}" destId="{8D37FF12-0947-4221-B25E-6FB907219354}" srcOrd="0" destOrd="0" presId="urn:microsoft.com/office/officeart/2005/8/layout/arrow5"/>
    <dgm:cxn modelId="{FC5C9DDC-340B-4049-97FC-94F806D5024A}" type="presOf" srcId="{628F9615-160E-475D-BCCD-7C65E418ADBA}" destId="{A0816260-C2B0-45F2-A95F-725407B0FB92}" srcOrd="0" destOrd="0" presId="urn:microsoft.com/office/officeart/2005/8/layout/arrow5"/>
    <dgm:cxn modelId="{907EDD23-EF61-4B79-9DEA-899AF0EABEAF}" type="presParOf" srcId="{A0816260-C2B0-45F2-A95F-725407B0FB92}" destId="{78AC881E-5C24-4BD6-830B-7C637B07FA54}" srcOrd="0" destOrd="0" presId="urn:microsoft.com/office/officeart/2005/8/layout/arrow5"/>
    <dgm:cxn modelId="{892E2370-6215-4762-AF59-83301477FBC1}" type="presParOf" srcId="{A0816260-C2B0-45F2-A95F-725407B0FB92}" destId="{8D37FF12-0947-4221-B25E-6FB907219354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B61BA2-96E2-4950-A85D-7CF902F0A128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1C4A72A-D09D-4E9F-B960-30294343FD22}">
      <dgm:prSet/>
      <dgm:spPr/>
      <dgm:t>
        <a:bodyPr/>
        <a:lstStyle/>
        <a:p>
          <a:r>
            <a:rPr lang="en-CA"/>
            <a:t>Physical distancing</a:t>
          </a:r>
          <a:endParaRPr lang="en-US"/>
        </a:p>
      </dgm:t>
    </dgm:pt>
    <dgm:pt modelId="{4F574068-758C-4DFB-A4C6-ED1BEF6771B8}" type="parTrans" cxnId="{A20885E6-AC6B-4D3B-804F-EC796CEA2CB6}">
      <dgm:prSet/>
      <dgm:spPr/>
      <dgm:t>
        <a:bodyPr/>
        <a:lstStyle/>
        <a:p>
          <a:endParaRPr lang="en-US"/>
        </a:p>
      </dgm:t>
    </dgm:pt>
    <dgm:pt modelId="{C95EDC3A-9397-4ACA-88DA-4B58E1C0A0AF}" type="sibTrans" cxnId="{A20885E6-AC6B-4D3B-804F-EC796CEA2CB6}">
      <dgm:prSet/>
      <dgm:spPr/>
      <dgm:t>
        <a:bodyPr/>
        <a:lstStyle/>
        <a:p>
          <a:endParaRPr lang="en-US"/>
        </a:p>
      </dgm:t>
    </dgm:pt>
    <dgm:pt modelId="{78AF7144-6AD4-4942-870A-0D0518328C71}">
      <dgm:prSet/>
      <dgm:spPr/>
      <dgm:t>
        <a:bodyPr/>
        <a:lstStyle/>
        <a:p>
          <a:r>
            <a:rPr lang="en-CA"/>
            <a:t>Handwashing</a:t>
          </a:r>
          <a:endParaRPr lang="en-US"/>
        </a:p>
      </dgm:t>
    </dgm:pt>
    <dgm:pt modelId="{4193F1D7-5ACD-44B3-B04E-40B75AAD75C0}" type="parTrans" cxnId="{265E7599-8B34-41A1-A7E2-44874A574BEC}">
      <dgm:prSet/>
      <dgm:spPr/>
      <dgm:t>
        <a:bodyPr/>
        <a:lstStyle/>
        <a:p>
          <a:endParaRPr lang="en-US"/>
        </a:p>
      </dgm:t>
    </dgm:pt>
    <dgm:pt modelId="{F05F3CA5-A3E5-41F4-9D84-7B1E75078E53}" type="sibTrans" cxnId="{265E7599-8B34-41A1-A7E2-44874A574BEC}">
      <dgm:prSet/>
      <dgm:spPr/>
      <dgm:t>
        <a:bodyPr/>
        <a:lstStyle/>
        <a:p>
          <a:endParaRPr lang="en-US"/>
        </a:p>
      </dgm:t>
    </dgm:pt>
    <dgm:pt modelId="{8978D7C9-410C-44A1-8755-0D531CEBA355}">
      <dgm:prSet/>
      <dgm:spPr/>
      <dgm:t>
        <a:bodyPr/>
        <a:lstStyle/>
        <a:p>
          <a:r>
            <a:rPr lang="en-CA"/>
            <a:t>Masks</a:t>
          </a:r>
          <a:endParaRPr lang="en-US"/>
        </a:p>
      </dgm:t>
    </dgm:pt>
    <dgm:pt modelId="{03DA99AF-884E-475D-B415-351FD78A1075}" type="parTrans" cxnId="{8E1C1592-AA16-4590-A2B7-DF096FADD901}">
      <dgm:prSet/>
      <dgm:spPr/>
      <dgm:t>
        <a:bodyPr/>
        <a:lstStyle/>
        <a:p>
          <a:endParaRPr lang="en-US"/>
        </a:p>
      </dgm:t>
    </dgm:pt>
    <dgm:pt modelId="{3D56F7B7-BC8A-4ED3-B9C6-AE7B6FBB392C}" type="sibTrans" cxnId="{8E1C1592-AA16-4590-A2B7-DF096FADD901}">
      <dgm:prSet/>
      <dgm:spPr/>
      <dgm:t>
        <a:bodyPr/>
        <a:lstStyle/>
        <a:p>
          <a:endParaRPr lang="en-US"/>
        </a:p>
      </dgm:t>
    </dgm:pt>
    <dgm:pt modelId="{092027EA-3D1A-43DD-BB0D-0658BAB85480}">
      <dgm:prSet/>
      <dgm:spPr/>
      <dgm:t>
        <a:bodyPr/>
        <a:lstStyle/>
        <a:p>
          <a:r>
            <a:rPr lang="en-CA"/>
            <a:t>Cohorting</a:t>
          </a:r>
          <a:endParaRPr lang="en-US"/>
        </a:p>
      </dgm:t>
    </dgm:pt>
    <dgm:pt modelId="{A9AB7300-E413-49CC-AC8E-DF2AA62ACB92}" type="parTrans" cxnId="{9189DB79-7C7B-407B-A59B-A3E04EE806B9}">
      <dgm:prSet/>
      <dgm:spPr/>
      <dgm:t>
        <a:bodyPr/>
        <a:lstStyle/>
        <a:p>
          <a:endParaRPr lang="en-US"/>
        </a:p>
      </dgm:t>
    </dgm:pt>
    <dgm:pt modelId="{903736FA-2976-49C6-82E7-1EEDE6DDD115}" type="sibTrans" cxnId="{9189DB79-7C7B-407B-A59B-A3E04EE806B9}">
      <dgm:prSet/>
      <dgm:spPr/>
      <dgm:t>
        <a:bodyPr/>
        <a:lstStyle/>
        <a:p>
          <a:endParaRPr lang="en-US"/>
        </a:p>
      </dgm:t>
    </dgm:pt>
    <dgm:pt modelId="{93F10A3A-6240-42E8-93AB-72A830B2470E}">
      <dgm:prSet/>
      <dgm:spPr/>
      <dgm:t>
        <a:bodyPr/>
        <a:lstStyle/>
        <a:p>
          <a:r>
            <a:rPr lang="en-CA"/>
            <a:t>Screening</a:t>
          </a:r>
          <a:endParaRPr lang="en-US"/>
        </a:p>
      </dgm:t>
    </dgm:pt>
    <dgm:pt modelId="{98E998CB-24A1-4067-B9C1-0C26CC351A5F}" type="parTrans" cxnId="{80B34734-45A4-4461-90DF-BB7EE553D38D}">
      <dgm:prSet/>
      <dgm:spPr/>
      <dgm:t>
        <a:bodyPr/>
        <a:lstStyle/>
        <a:p>
          <a:endParaRPr lang="en-US"/>
        </a:p>
      </dgm:t>
    </dgm:pt>
    <dgm:pt modelId="{B8392BCE-ECD3-4FE2-9A6C-D87C81F9445F}" type="sibTrans" cxnId="{80B34734-45A4-4461-90DF-BB7EE553D38D}">
      <dgm:prSet/>
      <dgm:spPr/>
      <dgm:t>
        <a:bodyPr/>
        <a:lstStyle/>
        <a:p>
          <a:endParaRPr lang="en-US"/>
        </a:p>
      </dgm:t>
    </dgm:pt>
    <dgm:pt modelId="{35F5B947-BC5D-4409-89A2-232C1CC65FAB}">
      <dgm:prSet/>
      <dgm:spPr/>
      <dgm:t>
        <a:bodyPr/>
        <a:lstStyle/>
        <a:p>
          <a:r>
            <a:rPr lang="en-CA"/>
            <a:t>Cleaning</a:t>
          </a:r>
          <a:endParaRPr lang="en-US"/>
        </a:p>
      </dgm:t>
    </dgm:pt>
    <dgm:pt modelId="{0FE90823-7A12-4F19-9125-D06DA94F5CF0}" type="parTrans" cxnId="{433EC6A1-9E27-4E81-9DBC-C25130F5FB5C}">
      <dgm:prSet/>
      <dgm:spPr/>
      <dgm:t>
        <a:bodyPr/>
        <a:lstStyle/>
        <a:p>
          <a:endParaRPr lang="en-US"/>
        </a:p>
      </dgm:t>
    </dgm:pt>
    <dgm:pt modelId="{EFD321BE-6495-431B-A468-05E3A6F57ECB}" type="sibTrans" cxnId="{433EC6A1-9E27-4E81-9DBC-C25130F5FB5C}">
      <dgm:prSet/>
      <dgm:spPr/>
      <dgm:t>
        <a:bodyPr/>
        <a:lstStyle/>
        <a:p>
          <a:endParaRPr lang="en-US"/>
        </a:p>
      </dgm:t>
    </dgm:pt>
    <dgm:pt modelId="{82531077-A541-47EA-8301-7C5BC2241A52}">
      <dgm:prSet/>
      <dgm:spPr/>
      <dgm:t>
        <a:bodyPr/>
        <a:lstStyle/>
        <a:p>
          <a:r>
            <a:rPr lang="en-CA" dirty="0"/>
            <a:t>Ventilation, Vaccination</a:t>
          </a:r>
          <a:endParaRPr lang="en-US" dirty="0"/>
        </a:p>
      </dgm:t>
    </dgm:pt>
    <dgm:pt modelId="{4798ABC7-4E4F-4952-8177-4587A50C28E7}" type="parTrans" cxnId="{B7E6B8FF-5175-47D5-B604-E185B97AC6E1}">
      <dgm:prSet/>
      <dgm:spPr/>
      <dgm:t>
        <a:bodyPr/>
        <a:lstStyle/>
        <a:p>
          <a:endParaRPr lang="en-US"/>
        </a:p>
      </dgm:t>
    </dgm:pt>
    <dgm:pt modelId="{FE53CDB2-2243-4760-96A2-E547C631BE98}" type="sibTrans" cxnId="{B7E6B8FF-5175-47D5-B604-E185B97AC6E1}">
      <dgm:prSet/>
      <dgm:spPr/>
      <dgm:t>
        <a:bodyPr/>
        <a:lstStyle/>
        <a:p>
          <a:endParaRPr lang="en-US"/>
        </a:p>
      </dgm:t>
    </dgm:pt>
    <dgm:pt modelId="{32FCA8D9-D9A2-452D-86F3-46D8614A6435}" type="pres">
      <dgm:prSet presAssocID="{65B61BA2-96E2-4950-A85D-7CF902F0A128}" presName="vert0" presStyleCnt="0">
        <dgm:presLayoutVars>
          <dgm:dir/>
          <dgm:animOne val="branch"/>
          <dgm:animLvl val="lvl"/>
        </dgm:presLayoutVars>
      </dgm:prSet>
      <dgm:spPr/>
    </dgm:pt>
    <dgm:pt modelId="{8386DD7F-F9F7-464E-9F82-68701970AB4F}" type="pres">
      <dgm:prSet presAssocID="{C1C4A72A-D09D-4E9F-B960-30294343FD22}" presName="thickLine" presStyleLbl="alignNode1" presStyleIdx="0" presStyleCnt="7"/>
      <dgm:spPr/>
    </dgm:pt>
    <dgm:pt modelId="{616AF792-9BCF-4F31-B7AD-320345C47BA4}" type="pres">
      <dgm:prSet presAssocID="{C1C4A72A-D09D-4E9F-B960-30294343FD22}" presName="horz1" presStyleCnt="0"/>
      <dgm:spPr/>
    </dgm:pt>
    <dgm:pt modelId="{62C487A7-A1DC-41D7-A2CC-F61E5B81A986}" type="pres">
      <dgm:prSet presAssocID="{C1C4A72A-D09D-4E9F-B960-30294343FD22}" presName="tx1" presStyleLbl="revTx" presStyleIdx="0" presStyleCnt="7"/>
      <dgm:spPr/>
    </dgm:pt>
    <dgm:pt modelId="{D886D735-852D-4E44-8E20-579A8BE5C7FA}" type="pres">
      <dgm:prSet presAssocID="{C1C4A72A-D09D-4E9F-B960-30294343FD22}" presName="vert1" presStyleCnt="0"/>
      <dgm:spPr/>
    </dgm:pt>
    <dgm:pt modelId="{6A4F5C20-1651-41E1-8BD2-D002D9BCB6A7}" type="pres">
      <dgm:prSet presAssocID="{78AF7144-6AD4-4942-870A-0D0518328C71}" presName="thickLine" presStyleLbl="alignNode1" presStyleIdx="1" presStyleCnt="7"/>
      <dgm:spPr/>
    </dgm:pt>
    <dgm:pt modelId="{13C1F655-140A-4D38-AA5A-6C02311C1410}" type="pres">
      <dgm:prSet presAssocID="{78AF7144-6AD4-4942-870A-0D0518328C71}" presName="horz1" presStyleCnt="0"/>
      <dgm:spPr/>
    </dgm:pt>
    <dgm:pt modelId="{370D6B86-8D01-4D5B-9049-F9484D434F57}" type="pres">
      <dgm:prSet presAssocID="{78AF7144-6AD4-4942-870A-0D0518328C71}" presName="tx1" presStyleLbl="revTx" presStyleIdx="1" presStyleCnt="7"/>
      <dgm:spPr/>
    </dgm:pt>
    <dgm:pt modelId="{89D811F9-E40B-432A-872A-A0B76632102E}" type="pres">
      <dgm:prSet presAssocID="{78AF7144-6AD4-4942-870A-0D0518328C71}" presName="vert1" presStyleCnt="0"/>
      <dgm:spPr/>
    </dgm:pt>
    <dgm:pt modelId="{4912EAE8-440A-4E38-A63B-BBFE67AAB7B4}" type="pres">
      <dgm:prSet presAssocID="{8978D7C9-410C-44A1-8755-0D531CEBA355}" presName="thickLine" presStyleLbl="alignNode1" presStyleIdx="2" presStyleCnt="7"/>
      <dgm:spPr/>
    </dgm:pt>
    <dgm:pt modelId="{CD190776-FC9B-4B0D-B0B3-BEA0A71C3259}" type="pres">
      <dgm:prSet presAssocID="{8978D7C9-410C-44A1-8755-0D531CEBA355}" presName="horz1" presStyleCnt="0"/>
      <dgm:spPr/>
    </dgm:pt>
    <dgm:pt modelId="{EE2CFB3F-F258-4D01-819B-3CFA237488A4}" type="pres">
      <dgm:prSet presAssocID="{8978D7C9-410C-44A1-8755-0D531CEBA355}" presName="tx1" presStyleLbl="revTx" presStyleIdx="2" presStyleCnt="7"/>
      <dgm:spPr/>
    </dgm:pt>
    <dgm:pt modelId="{B693338C-6044-4E07-A91E-3DA10EAFB424}" type="pres">
      <dgm:prSet presAssocID="{8978D7C9-410C-44A1-8755-0D531CEBA355}" presName="vert1" presStyleCnt="0"/>
      <dgm:spPr/>
    </dgm:pt>
    <dgm:pt modelId="{85C6197E-D95A-4419-895E-0697D28621DC}" type="pres">
      <dgm:prSet presAssocID="{092027EA-3D1A-43DD-BB0D-0658BAB85480}" presName="thickLine" presStyleLbl="alignNode1" presStyleIdx="3" presStyleCnt="7"/>
      <dgm:spPr/>
    </dgm:pt>
    <dgm:pt modelId="{F9B8D919-5070-4C1A-AEF6-6DB71A93FD7E}" type="pres">
      <dgm:prSet presAssocID="{092027EA-3D1A-43DD-BB0D-0658BAB85480}" presName="horz1" presStyleCnt="0"/>
      <dgm:spPr/>
    </dgm:pt>
    <dgm:pt modelId="{F13B8F28-09C3-4362-9B94-ADEC2A19D05C}" type="pres">
      <dgm:prSet presAssocID="{092027EA-3D1A-43DD-BB0D-0658BAB85480}" presName="tx1" presStyleLbl="revTx" presStyleIdx="3" presStyleCnt="7"/>
      <dgm:spPr/>
    </dgm:pt>
    <dgm:pt modelId="{7879D4E2-0070-45B3-B525-5D97450F3B1D}" type="pres">
      <dgm:prSet presAssocID="{092027EA-3D1A-43DD-BB0D-0658BAB85480}" presName="vert1" presStyleCnt="0"/>
      <dgm:spPr/>
    </dgm:pt>
    <dgm:pt modelId="{F28962D8-8E1D-46F8-9060-40588F23D5B9}" type="pres">
      <dgm:prSet presAssocID="{93F10A3A-6240-42E8-93AB-72A830B2470E}" presName="thickLine" presStyleLbl="alignNode1" presStyleIdx="4" presStyleCnt="7"/>
      <dgm:spPr/>
    </dgm:pt>
    <dgm:pt modelId="{EE7D8471-CF2D-4ED0-8EED-E2C38697CF51}" type="pres">
      <dgm:prSet presAssocID="{93F10A3A-6240-42E8-93AB-72A830B2470E}" presName="horz1" presStyleCnt="0"/>
      <dgm:spPr/>
    </dgm:pt>
    <dgm:pt modelId="{A9D229E0-E250-4DE9-8515-2A2AD307FBC8}" type="pres">
      <dgm:prSet presAssocID="{93F10A3A-6240-42E8-93AB-72A830B2470E}" presName="tx1" presStyleLbl="revTx" presStyleIdx="4" presStyleCnt="7"/>
      <dgm:spPr/>
    </dgm:pt>
    <dgm:pt modelId="{1F303DFC-2210-4EA3-AEBC-D3801864ABFD}" type="pres">
      <dgm:prSet presAssocID="{93F10A3A-6240-42E8-93AB-72A830B2470E}" presName="vert1" presStyleCnt="0"/>
      <dgm:spPr/>
    </dgm:pt>
    <dgm:pt modelId="{88B9145D-3537-432A-8DFF-0F53A56EF88D}" type="pres">
      <dgm:prSet presAssocID="{35F5B947-BC5D-4409-89A2-232C1CC65FAB}" presName="thickLine" presStyleLbl="alignNode1" presStyleIdx="5" presStyleCnt="7"/>
      <dgm:spPr/>
    </dgm:pt>
    <dgm:pt modelId="{B616B4D9-821D-4D27-AD0D-AA1FDBBFD653}" type="pres">
      <dgm:prSet presAssocID="{35F5B947-BC5D-4409-89A2-232C1CC65FAB}" presName="horz1" presStyleCnt="0"/>
      <dgm:spPr/>
    </dgm:pt>
    <dgm:pt modelId="{20226FFA-3BB2-4396-A03D-8C12207C438C}" type="pres">
      <dgm:prSet presAssocID="{35F5B947-BC5D-4409-89A2-232C1CC65FAB}" presName="tx1" presStyleLbl="revTx" presStyleIdx="5" presStyleCnt="7"/>
      <dgm:spPr/>
    </dgm:pt>
    <dgm:pt modelId="{B6BB15FF-EDAD-4B78-AB9B-6A2F48F30267}" type="pres">
      <dgm:prSet presAssocID="{35F5B947-BC5D-4409-89A2-232C1CC65FAB}" presName="vert1" presStyleCnt="0"/>
      <dgm:spPr/>
    </dgm:pt>
    <dgm:pt modelId="{6CDB4886-EB1F-45C2-8AEE-85F0E7061A3B}" type="pres">
      <dgm:prSet presAssocID="{82531077-A541-47EA-8301-7C5BC2241A52}" presName="thickLine" presStyleLbl="alignNode1" presStyleIdx="6" presStyleCnt="7"/>
      <dgm:spPr/>
    </dgm:pt>
    <dgm:pt modelId="{227534AE-7B01-4800-BD43-29B633CDCC7A}" type="pres">
      <dgm:prSet presAssocID="{82531077-A541-47EA-8301-7C5BC2241A52}" presName="horz1" presStyleCnt="0"/>
      <dgm:spPr/>
    </dgm:pt>
    <dgm:pt modelId="{29A99CD7-443D-40CF-A1D3-59721C1F85F7}" type="pres">
      <dgm:prSet presAssocID="{82531077-A541-47EA-8301-7C5BC2241A52}" presName="tx1" presStyleLbl="revTx" presStyleIdx="6" presStyleCnt="7"/>
      <dgm:spPr/>
    </dgm:pt>
    <dgm:pt modelId="{3BEAF16B-1D22-46FC-933C-75AE41C46BD7}" type="pres">
      <dgm:prSet presAssocID="{82531077-A541-47EA-8301-7C5BC2241A52}" presName="vert1" presStyleCnt="0"/>
      <dgm:spPr/>
    </dgm:pt>
  </dgm:ptLst>
  <dgm:cxnLst>
    <dgm:cxn modelId="{C359970A-6D1D-4CE9-AF7D-59CFE0E97B24}" type="presOf" srcId="{78AF7144-6AD4-4942-870A-0D0518328C71}" destId="{370D6B86-8D01-4D5B-9049-F9484D434F57}" srcOrd="0" destOrd="0" presId="urn:microsoft.com/office/officeart/2008/layout/LinedList"/>
    <dgm:cxn modelId="{84735913-C8F2-4855-A678-88A02C8E31E4}" type="presOf" srcId="{35F5B947-BC5D-4409-89A2-232C1CC65FAB}" destId="{20226FFA-3BB2-4396-A03D-8C12207C438C}" srcOrd="0" destOrd="0" presId="urn:microsoft.com/office/officeart/2008/layout/LinedList"/>
    <dgm:cxn modelId="{80B34734-45A4-4461-90DF-BB7EE553D38D}" srcId="{65B61BA2-96E2-4950-A85D-7CF902F0A128}" destId="{93F10A3A-6240-42E8-93AB-72A830B2470E}" srcOrd="4" destOrd="0" parTransId="{98E998CB-24A1-4067-B9C1-0C26CC351A5F}" sibTransId="{B8392BCE-ECD3-4FE2-9A6C-D87C81F9445F}"/>
    <dgm:cxn modelId="{080D8F51-F65E-434A-9607-33EF77CE0C49}" type="presOf" srcId="{8978D7C9-410C-44A1-8755-0D531CEBA355}" destId="{EE2CFB3F-F258-4D01-819B-3CFA237488A4}" srcOrd="0" destOrd="0" presId="urn:microsoft.com/office/officeart/2008/layout/LinedList"/>
    <dgm:cxn modelId="{98196255-65A4-45E8-88D7-E32B450C8B63}" type="presOf" srcId="{C1C4A72A-D09D-4E9F-B960-30294343FD22}" destId="{62C487A7-A1DC-41D7-A2CC-F61E5B81A986}" srcOrd="0" destOrd="0" presId="urn:microsoft.com/office/officeart/2008/layout/LinedList"/>
    <dgm:cxn modelId="{4B129376-9360-4E05-A540-B59C784B6AB3}" type="presOf" srcId="{65B61BA2-96E2-4950-A85D-7CF902F0A128}" destId="{32FCA8D9-D9A2-452D-86F3-46D8614A6435}" srcOrd="0" destOrd="0" presId="urn:microsoft.com/office/officeart/2008/layout/LinedList"/>
    <dgm:cxn modelId="{9189DB79-7C7B-407B-A59B-A3E04EE806B9}" srcId="{65B61BA2-96E2-4950-A85D-7CF902F0A128}" destId="{092027EA-3D1A-43DD-BB0D-0658BAB85480}" srcOrd="3" destOrd="0" parTransId="{A9AB7300-E413-49CC-AC8E-DF2AA62ACB92}" sibTransId="{903736FA-2976-49C6-82E7-1EEDE6DDD115}"/>
    <dgm:cxn modelId="{8205DE8F-EAE1-4284-9D1E-EB71B16EBC46}" type="presOf" srcId="{82531077-A541-47EA-8301-7C5BC2241A52}" destId="{29A99CD7-443D-40CF-A1D3-59721C1F85F7}" srcOrd="0" destOrd="0" presId="urn:microsoft.com/office/officeart/2008/layout/LinedList"/>
    <dgm:cxn modelId="{8E1C1592-AA16-4590-A2B7-DF096FADD901}" srcId="{65B61BA2-96E2-4950-A85D-7CF902F0A128}" destId="{8978D7C9-410C-44A1-8755-0D531CEBA355}" srcOrd="2" destOrd="0" parTransId="{03DA99AF-884E-475D-B415-351FD78A1075}" sibTransId="{3D56F7B7-BC8A-4ED3-B9C6-AE7B6FBB392C}"/>
    <dgm:cxn modelId="{265E7599-8B34-41A1-A7E2-44874A574BEC}" srcId="{65B61BA2-96E2-4950-A85D-7CF902F0A128}" destId="{78AF7144-6AD4-4942-870A-0D0518328C71}" srcOrd="1" destOrd="0" parTransId="{4193F1D7-5ACD-44B3-B04E-40B75AAD75C0}" sibTransId="{F05F3CA5-A3E5-41F4-9D84-7B1E75078E53}"/>
    <dgm:cxn modelId="{433EC6A1-9E27-4E81-9DBC-C25130F5FB5C}" srcId="{65B61BA2-96E2-4950-A85D-7CF902F0A128}" destId="{35F5B947-BC5D-4409-89A2-232C1CC65FAB}" srcOrd="5" destOrd="0" parTransId="{0FE90823-7A12-4F19-9125-D06DA94F5CF0}" sibTransId="{EFD321BE-6495-431B-A468-05E3A6F57ECB}"/>
    <dgm:cxn modelId="{E85D25AA-38CA-4CB5-8D44-52FBDDE139D7}" type="presOf" srcId="{93F10A3A-6240-42E8-93AB-72A830B2470E}" destId="{A9D229E0-E250-4DE9-8515-2A2AD307FBC8}" srcOrd="0" destOrd="0" presId="urn:microsoft.com/office/officeart/2008/layout/LinedList"/>
    <dgm:cxn modelId="{A20885E6-AC6B-4D3B-804F-EC796CEA2CB6}" srcId="{65B61BA2-96E2-4950-A85D-7CF902F0A128}" destId="{C1C4A72A-D09D-4E9F-B960-30294343FD22}" srcOrd="0" destOrd="0" parTransId="{4F574068-758C-4DFB-A4C6-ED1BEF6771B8}" sibTransId="{C95EDC3A-9397-4ACA-88DA-4B58E1C0A0AF}"/>
    <dgm:cxn modelId="{F82F4BE9-51DB-47AA-9847-9D457F99FDD7}" type="presOf" srcId="{092027EA-3D1A-43DD-BB0D-0658BAB85480}" destId="{F13B8F28-09C3-4362-9B94-ADEC2A19D05C}" srcOrd="0" destOrd="0" presId="urn:microsoft.com/office/officeart/2008/layout/LinedList"/>
    <dgm:cxn modelId="{B7E6B8FF-5175-47D5-B604-E185B97AC6E1}" srcId="{65B61BA2-96E2-4950-A85D-7CF902F0A128}" destId="{82531077-A541-47EA-8301-7C5BC2241A52}" srcOrd="6" destOrd="0" parTransId="{4798ABC7-4E4F-4952-8177-4587A50C28E7}" sibTransId="{FE53CDB2-2243-4760-96A2-E547C631BE98}"/>
    <dgm:cxn modelId="{D9680422-B9B3-4405-9CD8-F61268DDC2CA}" type="presParOf" srcId="{32FCA8D9-D9A2-452D-86F3-46D8614A6435}" destId="{8386DD7F-F9F7-464E-9F82-68701970AB4F}" srcOrd="0" destOrd="0" presId="urn:microsoft.com/office/officeart/2008/layout/LinedList"/>
    <dgm:cxn modelId="{CF2C14D5-7AB1-4C9C-A036-9F11E4C625A3}" type="presParOf" srcId="{32FCA8D9-D9A2-452D-86F3-46D8614A6435}" destId="{616AF792-9BCF-4F31-B7AD-320345C47BA4}" srcOrd="1" destOrd="0" presId="urn:microsoft.com/office/officeart/2008/layout/LinedList"/>
    <dgm:cxn modelId="{00BC8D63-A85C-4195-8A37-D81FF2772F09}" type="presParOf" srcId="{616AF792-9BCF-4F31-B7AD-320345C47BA4}" destId="{62C487A7-A1DC-41D7-A2CC-F61E5B81A986}" srcOrd="0" destOrd="0" presId="urn:microsoft.com/office/officeart/2008/layout/LinedList"/>
    <dgm:cxn modelId="{BA2D0797-980F-45DC-A32E-8821681810F4}" type="presParOf" srcId="{616AF792-9BCF-4F31-B7AD-320345C47BA4}" destId="{D886D735-852D-4E44-8E20-579A8BE5C7FA}" srcOrd="1" destOrd="0" presId="urn:microsoft.com/office/officeart/2008/layout/LinedList"/>
    <dgm:cxn modelId="{20988CC6-244A-466C-85D0-7CF8A10F0B3B}" type="presParOf" srcId="{32FCA8D9-D9A2-452D-86F3-46D8614A6435}" destId="{6A4F5C20-1651-41E1-8BD2-D002D9BCB6A7}" srcOrd="2" destOrd="0" presId="urn:microsoft.com/office/officeart/2008/layout/LinedList"/>
    <dgm:cxn modelId="{EF1770FF-596B-42E9-B6F0-9C6A619A6AD2}" type="presParOf" srcId="{32FCA8D9-D9A2-452D-86F3-46D8614A6435}" destId="{13C1F655-140A-4D38-AA5A-6C02311C1410}" srcOrd="3" destOrd="0" presId="urn:microsoft.com/office/officeart/2008/layout/LinedList"/>
    <dgm:cxn modelId="{10B1BBA4-C9A9-49F9-86AE-A40ADD5D2D41}" type="presParOf" srcId="{13C1F655-140A-4D38-AA5A-6C02311C1410}" destId="{370D6B86-8D01-4D5B-9049-F9484D434F57}" srcOrd="0" destOrd="0" presId="urn:microsoft.com/office/officeart/2008/layout/LinedList"/>
    <dgm:cxn modelId="{BCF2B744-0A06-4C47-9209-9E6351200C8C}" type="presParOf" srcId="{13C1F655-140A-4D38-AA5A-6C02311C1410}" destId="{89D811F9-E40B-432A-872A-A0B76632102E}" srcOrd="1" destOrd="0" presId="urn:microsoft.com/office/officeart/2008/layout/LinedList"/>
    <dgm:cxn modelId="{730BBB5C-95E0-4225-BA3B-8232322A67EC}" type="presParOf" srcId="{32FCA8D9-D9A2-452D-86F3-46D8614A6435}" destId="{4912EAE8-440A-4E38-A63B-BBFE67AAB7B4}" srcOrd="4" destOrd="0" presId="urn:microsoft.com/office/officeart/2008/layout/LinedList"/>
    <dgm:cxn modelId="{02C0870C-6082-4160-8E46-B3A05964094C}" type="presParOf" srcId="{32FCA8D9-D9A2-452D-86F3-46D8614A6435}" destId="{CD190776-FC9B-4B0D-B0B3-BEA0A71C3259}" srcOrd="5" destOrd="0" presId="urn:microsoft.com/office/officeart/2008/layout/LinedList"/>
    <dgm:cxn modelId="{1213AB8D-9709-4F9F-A609-C769ACBA0631}" type="presParOf" srcId="{CD190776-FC9B-4B0D-B0B3-BEA0A71C3259}" destId="{EE2CFB3F-F258-4D01-819B-3CFA237488A4}" srcOrd="0" destOrd="0" presId="urn:microsoft.com/office/officeart/2008/layout/LinedList"/>
    <dgm:cxn modelId="{2DB93F76-03A7-4BE2-9FAC-DF48C16C587C}" type="presParOf" srcId="{CD190776-FC9B-4B0D-B0B3-BEA0A71C3259}" destId="{B693338C-6044-4E07-A91E-3DA10EAFB424}" srcOrd="1" destOrd="0" presId="urn:microsoft.com/office/officeart/2008/layout/LinedList"/>
    <dgm:cxn modelId="{F56C052C-8C26-467D-AF08-550222CA2DBE}" type="presParOf" srcId="{32FCA8D9-D9A2-452D-86F3-46D8614A6435}" destId="{85C6197E-D95A-4419-895E-0697D28621DC}" srcOrd="6" destOrd="0" presId="urn:microsoft.com/office/officeart/2008/layout/LinedList"/>
    <dgm:cxn modelId="{9B35A9E4-C215-44B9-95BD-EF1761B5C09A}" type="presParOf" srcId="{32FCA8D9-D9A2-452D-86F3-46D8614A6435}" destId="{F9B8D919-5070-4C1A-AEF6-6DB71A93FD7E}" srcOrd="7" destOrd="0" presId="urn:microsoft.com/office/officeart/2008/layout/LinedList"/>
    <dgm:cxn modelId="{0497A41F-DA08-44D4-B6AD-8CAC4C5CA215}" type="presParOf" srcId="{F9B8D919-5070-4C1A-AEF6-6DB71A93FD7E}" destId="{F13B8F28-09C3-4362-9B94-ADEC2A19D05C}" srcOrd="0" destOrd="0" presId="urn:microsoft.com/office/officeart/2008/layout/LinedList"/>
    <dgm:cxn modelId="{BD75E614-DDCA-436B-AC60-29C7DA68225C}" type="presParOf" srcId="{F9B8D919-5070-4C1A-AEF6-6DB71A93FD7E}" destId="{7879D4E2-0070-45B3-B525-5D97450F3B1D}" srcOrd="1" destOrd="0" presId="urn:microsoft.com/office/officeart/2008/layout/LinedList"/>
    <dgm:cxn modelId="{0F411DF3-3134-487D-BC67-DDE1DB9AC205}" type="presParOf" srcId="{32FCA8D9-D9A2-452D-86F3-46D8614A6435}" destId="{F28962D8-8E1D-46F8-9060-40588F23D5B9}" srcOrd="8" destOrd="0" presId="urn:microsoft.com/office/officeart/2008/layout/LinedList"/>
    <dgm:cxn modelId="{368D9164-E9FD-4E95-AC1B-2C7FA093A287}" type="presParOf" srcId="{32FCA8D9-D9A2-452D-86F3-46D8614A6435}" destId="{EE7D8471-CF2D-4ED0-8EED-E2C38697CF51}" srcOrd="9" destOrd="0" presId="urn:microsoft.com/office/officeart/2008/layout/LinedList"/>
    <dgm:cxn modelId="{E73B1360-255B-465C-AED1-B834C5C9061C}" type="presParOf" srcId="{EE7D8471-CF2D-4ED0-8EED-E2C38697CF51}" destId="{A9D229E0-E250-4DE9-8515-2A2AD307FBC8}" srcOrd="0" destOrd="0" presId="urn:microsoft.com/office/officeart/2008/layout/LinedList"/>
    <dgm:cxn modelId="{54BE9C56-BC71-43B6-A354-51606083A2CC}" type="presParOf" srcId="{EE7D8471-CF2D-4ED0-8EED-E2C38697CF51}" destId="{1F303DFC-2210-4EA3-AEBC-D3801864ABFD}" srcOrd="1" destOrd="0" presId="urn:microsoft.com/office/officeart/2008/layout/LinedList"/>
    <dgm:cxn modelId="{F8008CEC-C3A4-4E45-81AE-10CA613AE9F9}" type="presParOf" srcId="{32FCA8D9-D9A2-452D-86F3-46D8614A6435}" destId="{88B9145D-3537-432A-8DFF-0F53A56EF88D}" srcOrd="10" destOrd="0" presId="urn:microsoft.com/office/officeart/2008/layout/LinedList"/>
    <dgm:cxn modelId="{9D45FB82-BC43-4220-9A9D-B4FE7FF8F95C}" type="presParOf" srcId="{32FCA8D9-D9A2-452D-86F3-46D8614A6435}" destId="{B616B4D9-821D-4D27-AD0D-AA1FDBBFD653}" srcOrd="11" destOrd="0" presId="urn:microsoft.com/office/officeart/2008/layout/LinedList"/>
    <dgm:cxn modelId="{6AD0ACB7-7A30-464E-9659-0A8991CEE9D0}" type="presParOf" srcId="{B616B4D9-821D-4D27-AD0D-AA1FDBBFD653}" destId="{20226FFA-3BB2-4396-A03D-8C12207C438C}" srcOrd="0" destOrd="0" presId="urn:microsoft.com/office/officeart/2008/layout/LinedList"/>
    <dgm:cxn modelId="{F5BB5DC1-6ECA-45F7-AE70-FA081EDA23FF}" type="presParOf" srcId="{B616B4D9-821D-4D27-AD0D-AA1FDBBFD653}" destId="{B6BB15FF-EDAD-4B78-AB9B-6A2F48F30267}" srcOrd="1" destOrd="0" presId="urn:microsoft.com/office/officeart/2008/layout/LinedList"/>
    <dgm:cxn modelId="{50DEEC21-55DD-47FE-A168-65462F638DBF}" type="presParOf" srcId="{32FCA8D9-D9A2-452D-86F3-46D8614A6435}" destId="{6CDB4886-EB1F-45C2-8AEE-85F0E7061A3B}" srcOrd="12" destOrd="0" presId="urn:microsoft.com/office/officeart/2008/layout/LinedList"/>
    <dgm:cxn modelId="{87DE609B-CFDE-4EE0-A64C-DEA4077972BB}" type="presParOf" srcId="{32FCA8D9-D9A2-452D-86F3-46D8614A6435}" destId="{227534AE-7B01-4800-BD43-29B633CDCC7A}" srcOrd="13" destOrd="0" presId="urn:microsoft.com/office/officeart/2008/layout/LinedList"/>
    <dgm:cxn modelId="{96662391-9958-4E3B-B330-469D0F0AD9CA}" type="presParOf" srcId="{227534AE-7B01-4800-BD43-29B633CDCC7A}" destId="{29A99CD7-443D-40CF-A1D3-59721C1F85F7}" srcOrd="0" destOrd="0" presId="urn:microsoft.com/office/officeart/2008/layout/LinedList"/>
    <dgm:cxn modelId="{0C5207DB-DA56-4D48-8599-52EE7101B61F}" type="presParOf" srcId="{227534AE-7B01-4800-BD43-29B633CDCC7A}" destId="{3BEAF16B-1D22-46FC-933C-75AE41C46BD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5A726DC-66EA-44CF-AE6C-C8E5AACD2592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EE8B112-1117-4E46-97CE-E4C009087B84}">
      <dgm:prSet/>
      <dgm:spPr/>
      <dgm:t>
        <a:bodyPr/>
        <a:lstStyle/>
        <a:p>
          <a:r>
            <a:rPr lang="en-CA" b="1" dirty="0">
              <a:solidFill>
                <a:schemeClr val="tx2">
                  <a:lumMod val="50000"/>
                </a:schemeClr>
              </a:solidFill>
            </a:rPr>
            <a:t>Community transmission rate</a:t>
          </a:r>
          <a:endParaRPr lang="en-US" b="1" dirty="0">
            <a:solidFill>
              <a:schemeClr val="tx2">
                <a:lumMod val="50000"/>
              </a:schemeClr>
            </a:solidFill>
          </a:endParaRPr>
        </a:p>
      </dgm:t>
    </dgm:pt>
    <dgm:pt modelId="{A20F64DA-A588-42DA-9E2B-D4B4A61AA461}" type="parTrans" cxnId="{9C071C8A-F824-49D5-B15A-6A486AFE5711}">
      <dgm:prSet/>
      <dgm:spPr/>
      <dgm:t>
        <a:bodyPr/>
        <a:lstStyle/>
        <a:p>
          <a:endParaRPr lang="en-US"/>
        </a:p>
      </dgm:t>
    </dgm:pt>
    <dgm:pt modelId="{6444E2CF-A5B2-4914-8F5F-DD9A8B2EC520}" type="sibTrans" cxnId="{9C071C8A-F824-49D5-B15A-6A486AFE5711}">
      <dgm:prSet/>
      <dgm:spPr/>
      <dgm:t>
        <a:bodyPr/>
        <a:lstStyle/>
        <a:p>
          <a:endParaRPr lang="en-US"/>
        </a:p>
      </dgm:t>
    </dgm:pt>
    <dgm:pt modelId="{7CEB6606-5D2F-4C0A-864B-88FB090A9A67}">
      <dgm:prSet/>
      <dgm:spPr/>
      <dgm:t>
        <a:bodyPr/>
        <a:lstStyle/>
        <a:p>
          <a:r>
            <a:rPr lang="en-CA" b="1" dirty="0">
              <a:solidFill>
                <a:schemeClr val="tx2">
                  <a:lumMod val="50000"/>
                </a:schemeClr>
              </a:solidFill>
            </a:rPr>
            <a:t>Age, vaccination status, and comorbidities of the child</a:t>
          </a:r>
          <a:endParaRPr lang="en-US" b="1" dirty="0">
            <a:solidFill>
              <a:schemeClr val="tx2">
                <a:lumMod val="50000"/>
              </a:schemeClr>
            </a:solidFill>
          </a:endParaRPr>
        </a:p>
      </dgm:t>
    </dgm:pt>
    <dgm:pt modelId="{3E69C177-ED4F-42D3-93CE-86E46941FFCB}" type="parTrans" cxnId="{C3BEE01C-AAB3-4704-9425-26759580608A}">
      <dgm:prSet/>
      <dgm:spPr/>
      <dgm:t>
        <a:bodyPr/>
        <a:lstStyle/>
        <a:p>
          <a:endParaRPr lang="en-US"/>
        </a:p>
      </dgm:t>
    </dgm:pt>
    <dgm:pt modelId="{FAED6C76-98E4-4BC2-9BBC-52017AC55005}" type="sibTrans" cxnId="{C3BEE01C-AAB3-4704-9425-26759580608A}">
      <dgm:prSet/>
      <dgm:spPr/>
      <dgm:t>
        <a:bodyPr/>
        <a:lstStyle/>
        <a:p>
          <a:endParaRPr lang="en-US"/>
        </a:p>
      </dgm:t>
    </dgm:pt>
    <dgm:pt modelId="{6744FB85-EFC7-4746-8F05-9EB45266AA48}">
      <dgm:prSet/>
      <dgm:spPr/>
      <dgm:t>
        <a:bodyPr/>
        <a:lstStyle/>
        <a:p>
          <a:r>
            <a:rPr lang="en-CA" b="1" dirty="0">
              <a:solidFill>
                <a:schemeClr val="tx2">
                  <a:lumMod val="50000"/>
                </a:schemeClr>
              </a:solidFill>
            </a:rPr>
            <a:t>Vulnerable contacts of the child?</a:t>
          </a:r>
          <a:endParaRPr lang="en-US" b="1" dirty="0">
            <a:solidFill>
              <a:schemeClr val="tx2">
                <a:lumMod val="50000"/>
              </a:schemeClr>
            </a:solidFill>
          </a:endParaRPr>
        </a:p>
      </dgm:t>
    </dgm:pt>
    <dgm:pt modelId="{26E77FFE-3854-4C9C-923E-815E8EF8D337}" type="parTrans" cxnId="{23EA2168-3C3E-4161-BD84-51741F6B5C6F}">
      <dgm:prSet/>
      <dgm:spPr/>
      <dgm:t>
        <a:bodyPr/>
        <a:lstStyle/>
        <a:p>
          <a:endParaRPr lang="en-US"/>
        </a:p>
      </dgm:t>
    </dgm:pt>
    <dgm:pt modelId="{858342DB-1BF9-4936-B4BF-3EA17CEFD239}" type="sibTrans" cxnId="{23EA2168-3C3E-4161-BD84-51741F6B5C6F}">
      <dgm:prSet/>
      <dgm:spPr/>
      <dgm:t>
        <a:bodyPr/>
        <a:lstStyle/>
        <a:p>
          <a:endParaRPr lang="en-US"/>
        </a:p>
      </dgm:t>
    </dgm:pt>
    <dgm:pt modelId="{5A136DEE-77B4-4BA8-A6FB-8E9D379947E1}">
      <dgm:prSet/>
      <dgm:spPr/>
      <dgm:t>
        <a:bodyPr/>
        <a:lstStyle/>
        <a:p>
          <a:r>
            <a:rPr lang="en-CA" b="1" dirty="0">
              <a:solidFill>
                <a:schemeClr val="tx2">
                  <a:lumMod val="50000"/>
                </a:schemeClr>
              </a:solidFill>
            </a:rPr>
            <a:t>The school’s plan</a:t>
          </a:r>
          <a:endParaRPr lang="en-US" b="1" dirty="0">
            <a:solidFill>
              <a:schemeClr val="tx2">
                <a:lumMod val="50000"/>
              </a:schemeClr>
            </a:solidFill>
          </a:endParaRPr>
        </a:p>
      </dgm:t>
    </dgm:pt>
    <dgm:pt modelId="{5CEE2996-4D96-447D-8DF2-2C42AEBD6823}" type="parTrans" cxnId="{27DDF87A-0707-42FE-809A-48CBB3CFFE59}">
      <dgm:prSet/>
      <dgm:spPr/>
      <dgm:t>
        <a:bodyPr/>
        <a:lstStyle/>
        <a:p>
          <a:endParaRPr lang="en-US"/>
        </a:p>
      </dgm:t>
    </dgm:pt>
    <dgm:pt modelId="{6DEF71A7-036E-4BB3-9F10-04A94C8E584F}" type="sibTrans" cxnId="{27DDF87A-0707-42FE-809A-48CBB3CFFE59}">
      <dgm:prSet/>
      <dgm:spPr/>
      <dgm:t>
        <a:bodyPr/>
        <a:lstStyle/>
        <a:p>
          <a:endParaRPr lang="en-US"/>
        </a:p>
      </dgm:t>
    </dgm:pt>
    <dgm:pt modelId="{B7A020DD-73A7-443C-A3BB-8FC44D0D7453}" type="pres">
      <dgm:prSet presAssocID="{55A726DC-66EA-44CF-AE6C-C8E5AACD2592}" presName="Name0" presStyleCnt="0">
        <dgm:presLayoutVars>
          <dgm:dir/>
          <dgm:animLvl val="lvl"/>
          <dgm:resizeHandles val="exact"/>
        </dgm:presLayoutVars>
      </dgm:prSet>
      <dgm:spPr/>
    </dgm:pt>
    <dgm:pt modelId="{54B474D6-D6B5-47C5-AF72-A74798C54379}" type="pres">
      <dgm:prSet presAssocID="{EEE8B112-1117-4E46-97CE-E4C009087B84}" presName="linNode" presStyleCnt="0"/>
      <dgm:spPr/>
    </dgm:pt>
    <dgm:pt modelId="{44400588-84DE-4179-8E37-5D7C3AE72CCE}" type="pres">
      <dgm:prSet presAssocID="{EEE8B112-1117-4E46-97CE-E4C009087B84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678A3E7C-5A07-4AE1-93D1-6A481197AC98}" type="pres">
      <dgm:prSet presAssocID="{6444E2CF-A5B2-4914-8F5F-DD9A8B2EC520}" presName="sp" presStyleCnt="0"/>
      <dgm:spPr/>
    </dgm:pt>
    <dgm:pt modelId="{5D310FE3-5101-4B67-9472-AB67D403A201}" type="pres">
      <dgm:prSet presAssocID="{7CEB6606-5D2F-4C0A-864B-88FB090A9A67}" presName="linNode" presStyleCnt="0"/>
      <dgm:spPr/>
    </dgm:pt>
    <dgm:pt modelId="{4A080470-8827-41D1-B3BF-3B1A5600C127}" type="pres">
      <dgm:prSet presAssocID="{7CEB6606-5D2F-4C0A-864B-88FB090A9A67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563D9BF8-6649-490E-A7FD-3E8D1891B574}" type="pres">
      <dgm:prSet presAssocID="{FAED6C76-98E4-4BC2-9BBC-52017AC55005}" presName="sp" presStyleCnt="0"/>
      <dgm:spPr/>
    </dgm:pt>
    <dgm:pt modelId="{629DAFB3-C37A-4FE2-90BB-A222E8FB8DCF}" type="pres">
      <dgm:prSet presAssocID="{6744FB85-EFC7-4746-8F05-9EB45266AA48}" presName="linNode" presStyleCnt="0"/>
      <dgm:spPr/>
    </dgm:pt>
    <dgm:pt modelId="{2C60D85F-23B0-4F00-9B8A-2080D2FF2C0A}" type="pres">
      <dgm:prSet presAssocID="{6744FB85-EFC7-4746-8F05-9EB45266AA48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3D9B15AF-9CCB-4D3D-92DD-2ED21ABF1624}" type="pres">
      <dgm:prSet presAssocID="{858342DB-1BF9-4936-B4BF-3EA17CEFD239}" presName="sp" presStyleCnt="0"/>
      <dgm:spPr/>
    </dgm:pt>
    <dgm:pt modelId="{2794F5E6-67A2-4CDD-8948-068BB73F4E6D}" type="pres">
      <dgm:prSet presAssocID="{5A136DEE-77B4-4BA8-A6FB-8E9D379947E1}" presName="linNode" presStyleCnt="0"/>
      <dgm:spPr/>
    </dgm:pt>
    <dgm:pt modelId="{AD518AED-B8AA-46B8-A23F-6B84EA11FC40}" type="pres">
      <dgm:prSet presAssocID="{5A136DEE-77B4-4BA8-A6FB-8E9D379947E1}" presName="parentText" presStyleLbl="node1" presStyleIdx="3" presStyleCnt="4">
        <dgm:presLayoutVars>
          <dgm:chMax val="1"/>
          <dgm:bulletEnabled val="1"/>
        </dgm:presLayoutVars>
      </dgm:prSet>
      <dgm:spPr/>
    </dgm:pt>
  </dgm:ptLst>
  <dgm:cxnLst>
    <dgm:cxn modelId="{C3BEE01C-AAB3-4704-9425-26759580608A}" srcId="{55A726DC-66EA-44CF-AE6C-C8E5AACD2592}" destId="{7CEB6606-5D2F-4C0A-864B-88FB090A9A67}" srcOrd="1" destOrd="0" parTransId="{3E69C177-ED4F-42D3-93CE-86E46941FFCB}" sibTransId="{FAED6C76-98E4-4BC2-9BBC-52017AC55005}"/>
    <dgm:cxn modelId="{23EA2168-3C3E-4161-BD84-51741F6B5C6F}" srcId="{55A726DC-66EA-44CF-AE6C-C8E5AACD2592}" destId="{6744FB85-EFC7-4746-8F05-9EB45266AA48}" srcOrd="2" destOrd="0" parTransId="{26E77FFE-3854-4C9C-923E-815E8EF8D337}" sibTransId="{858342DB-1BF9-4936-B4BF-3EA17CEFD239}"/>
    <dgm:cxn modelId="{DAB3D46B-222D-4D10-B54C-3A87889162A5}" type="presOf" srcId="{5A136DEE-77B4-4BA8-A6FB-8E9D379947E1}" destId="{AD518AED-B8AA-46B8-A23F-6B84EA11FC40}" srcOrd="0" destOrd="0" presId="urn:microsoft.com/office/officeart/2005/8/layout/vList5"/>
    <dgm:cxn modelId="{27DDF87A-0707-42FE-809A-48CBB3CFFE59}" srcId="{55A726DC-66EA-44CF-AE6C-C8E5AACD2592}" destId="{5A136DEE-77B4-4BA8-A6FB-8E9D379947E1}" srcOrd="3" destOrd="0" parTransId="{5CEE2996-4D96-447D-8DF2-2C42AEBD6823}" sibTransId="{6DEF71A7-036E-4BB3-9F10-04A94C8E584F}"/>
    <dgm:cxn modelId="{9C071C8A-F824-49D5-B15A-6A486AFE5711}" srcId="{55A726DC-66EA-44CF-AE6C-C8E5AACD2592}" destId="{EEE8B112-1117-4E46-97CE-E4C009087B84}" srcOrd="0" destOrd="0" parTransId="{A20F64DA-A588-42DA-9E2B-D4B4A61AA461}" sibTransId="{6444E2CF-A5B2-4914-8F5F-DD9A8B2EC520}"/>
    <dgm:cxn modelId="{53629B99-2A37-4D4B-9B16-E69AECBD6298}" type="presOf" srcId="{7CEB6606-5D2F-4C0A-864B-88FB090A9A67}" destId="{4A080470-8827-41D1-B3BF-3B1A5600C127}" srcOrd="0" destOrd="0" presId="urn:microsoft.com/office/officeart/2005/8/layout/vList5"/>
    <dgm:cxn modelId="{F5D0D9B5-C006-4BCC-BC2C-890EC60C9968}" type="presOf" srcId="{55A726DC-66EA-44CF-AE6C-C8E5AACD2592}" destId="{B7A020DD-73A7-443C-A3BB-8FC44D0D7453}" srcOrd="0" destOrd="0" presId="urn:microsoft.com/office/officeart/2005/8/layout/vList5"/>
    <dgm:cxn modelId="{4B680DB9-58C4-44E1-A1ED-4F6E78270304}" type="presOf" srcId="{6744FB85-EFC7-4746-8F05-9EB45266AA48}" destId="{2C60D85F-23B0-4F00-9B8A-2080D2FF2C0A}" srcOrd="0" destOrd="0" presId="urn:microsoft.com/office/officeart/2005/8/layout/vList5"/>
    <dgm:cxn modelId="{36735ED7-34E1-4F36-8FF9-17084EEFA535}" type="presOf" srcId="{EEE8B112-1117-4E46-97CE-E4C009087B84}" destId="{44400588-84DE-4179-8E37-5D7C3AE72CCE}" srcOrd="0" destOrd="0" presId="urn:microsoft.com/office/officeart/2005/8/layout/vList5"/>
    <dgm:cxn modelId="{62B36FE1-3731-4067-8E34-1AAD0DA79481}" type="presParOf" srcId="{B7A020DD-73A7-443C-A3BB-8FC44D0D7453}" destId="{54B474D6-D6B5-47C5-AF72-A74798C54379}" srcOrd="0" destOrd="0" presId="urn:microsoft.com/office/officeart/2005/8/layout/vList5"/>
    <dgm:cxn modelId="{6118C1B9-0704-41EF-B970-EEA782D08A7B}" type="presParOf" srcId="{54B474D6-D6B5-47C5-AF72-A74798C54379}" destId="{44400588-84DE-4179-8E37-5D7C3AE72CCE}" srcOrd="0" destOrd="0" presId="urn:microsoft.com/office/officeart/2005/8/layout/vList5"/>
    <dgm:cxn modelId="{354CD8DD-A275-4A04-B770-77EFC943BB96}" type="presParOf" srcId="{B7A020DD-73A7-443C-A3BB-8FC44D0D7453}" destId="{678A3E7C-5A07-4AE1-93D1-6A481197AC98}" srcOrd="1" destOrd="0" presId="urn:microsoft.com/office/officeart/2005/8/layout/vList5"/>
    <dgm:cxn modelId="{A1F27812-DFA0-49C1-AFD5-C7FF88C0B272}" type="presParOf" srcId="{B7A020DD-73A7-443C-A3BB-8FC44D0D7453}" destId="{5D310FE3-5101-4B67-9472-AB67D403A201}" srcOrd="2" destOrd="0" presId="urn:microsoft.com/office/officeart/2005/8/layout/vList5"/>
    <dgm:cxn modelId="{9226E4B9-EC59-484D-B04C-669A85AB2DE5}" type="presParOf" srcId="{5D310FE3-5101-4B67-9472-AB67D403A201}" destId="{4A080470-8827-41D1-B3BF-3B1A5600C127}" srcOrd="0" destOrd="0" presId="urn:microsoft.com/office/officeart/2005/8/layout/vList5"/>
    <dgm:cxn modelId="{DF83DC90-0536-4BCF-91B2-839349264E87}" type="presParOf" srcId="{B7A020DD-73A7-443C-A3BB-8FC44D0D7453}" destId="{563D9BF8-6649-490E-A7FD-3E8D1891B574}" srcOrd="3" destOrd="0" presId="urn:microsoft.com/office/officeart/2005/8/layout/vList5"/>
    <dgm:cxn modelId="{C460C91D-5ED0-4EAA-AEF8-6B037C955C28}" type="presParOf" srcId="{B7A020DD-73A7-443C-A3BB-8FC44D0D7453}" destId="{629DAFB3-C37A-4FE2-90BB-A222E8FB8DCF}" srcOrd="4" destOrd="0" presId="urn:microsoft.com/office/officeart/2005/8/layout/vList5"/>
    <dgm:cxn modelId="{CE6A6863-00E8-4F98-8F4E-99B8635DD1FA}" type="presParOf" srcId="{629DAFB3-C37A-4FE2-90BB-A222E8FB8DCF}" destId="{2C60D85F-23B0-4F00-9B8A-2080D2FF2C0A}" srcOrd="0" destOrd="0" presId="urn:microsoft.com/office/officeart/2005/8/layout/vList5"/>
    <dgm:cxn modelId="{9FC6818E-9DD6-49D2-B5D2-3B09976192AD}" type="presParOf" srcId="{B7A020DD-73A7-443C-A3BB-8FC44D0D7453}" destId="{3D9B15AF-9CCB-4D3D-92DD-2ED21ABF1624}" srcOrd="5" destOrd="0" presId="urn:microsoft.com/office/officeart/2005/8/layout/vList5"/>
    <dgm:cxn modelId="{0D858BFA-6A99-4E85-B698-AACC9DABFA4D}" type="presParOf" srcId="{B7A020DD-73A7-443C-A3BB-8FC44D0D7453}" destId="{2794F5E6-67A2-4CDD-8948-068BB73F4E6D}" srcOrd="6" destOrd="0" presId="urn:microsoft.com/office/officeart/2005/8/layout/vList5"/>
    <dgm:cxn modelId="{288CED5C-1B97-419C-A42A-09C36BA2866A}" type="presParOf" srcId="{2794F5E6-67A2-4CDD-8948-068BB73F4E6D}" destId="{AD518AED-B8AA-46B8-A23F-6B84EA11FC4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ACB8BC-8834-49EA-A4F4-B7D3E96F72A6}">
      <dsp:nvSpPr>
        <dsp:cNvPr id="0" name=""/>
        <dsp:cNvSpPr/>
      </dsp:nvSpPr>
      <dsp:spPr>
        <a:xfrm>
          <a:off x="0" y="652761"/>
          <a:ext cx="596272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F8BCB3-6318-4A14-B161-BFF750B94158}">
      <dsp:nvSpPr>
        <dsp:cNvPr id="0" name=""/>
        <dsp:cNvSpPr/>
      </dsp:nvSpPr>
      <dsp:spPr>
        <a:xfrm>
          <a:off x="298136" y="460881"/>
          <a:ext cx="4173904" cy="3837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764" tIns="0" rIns="157764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300" kern="1200" dirty="0"/>
            <a:t>Introduction – context worth noting </a:t>
          </a:r>
          <a:endParaRPr lang="en-US" sz="1300" kern="1200" dirty="0"/>
        </a:p>
      </dsp:txBody>
      <dsp:txXfrm>
        <a:off x="316870" y="479615"/>
        <a:ext cx="4136436" cy="346292"/>
      </dsp:txXfrm>
    </dsp:sp>
    <dsp:sp modelId="{F890BA45-DAC4-482D-B939-910C510EE3E6}">
      <dsp:nvSpPr>
        <dsp:cNvPr id="0" name=""/>
        <dsp:cNvSpPr/>
      </dsp:nvSpPr>
      <dsp:spPr>
        <a:xfrm>
          <a:off x="0" y="1242441"/>
          <a:ext cx="596272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242561"/>
              <a:satOff val="-13988"/>
              <a:lumOff val="14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3742C6-2104-47FF-B8BF-9BF29141C423}">
      <dsp:nvSpPr>
        <dsp:cNvPr id="0" name=""/>
        <dsp:cNvSpPr/>
      </dsp:nvSpPr>
      <dsp:spPr>
        <a:xfrm>
          <a:off x="298136" y="1050561"/>
          <a:ext cx="4173904" cy="383760"/>
        </a:xfrm>
        <a:prstGeom prst="roundRect">
          <a:avLst/>
        </a:prstGeom>
        <a:solidFill>
          <a:schemeClr val="accent2">
            <a:hueOff val="-242561"/>
            <a:satOff val="-13988"/>
            <a:lumOff val="14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764" tIns="0" rIns="157764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300" kern="1200" dirty="0"/>
            <a:t>Questions you asked  us – overview </a:t>
          </a:r>
          <a:endParaRPr lang="en-US" sz="1300" kern="1200" dirty="0"/>
        </a:p>
      </dsp:txBody>
      <dsp:txXfrm>
        <a:off x="316870" y="1069295"/>
        <a:ext cx="4136436" cy="346292"/>
      </dsp:txXfrm>
    </dsp:sp>
    <dsp:sp modelId="{8DCED43F-DEA3-46EB-AF82-9416F1B1B3BB}">
      <dsp:nvSpPr>
        <dsp:cNvPr id="0" name=""/>
        <dsp:cNvSpPr/>
      </dsp:nvSpPr>
      <dsp:spPr>
        <a:xfrm>
          <a:off x="0" y="1832121"/>
          <a:ext cx="596272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78E10F-4680-467A-8604-704D59916F77}">
      <dsp:nvSpPr>
        <dsp:cNvPr id="0" name=""/>
        <dsp:cNvSpPr/>
      </dsp:nvSpPr>
      <dsp:spPr>
        <a:xfrm>
          <a:off x="298136" y="1640241"/>
          <a:ext cx="4173904" cy="383760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764" tIns="0" rIns="157764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300" kern="1200" dirty="0"/>
            <a:t>Situation 1: School-based strategies against COVID-19</a:t>
          </a:r>
          <a:endParaRPr lang="en-US" sz="1300" kern="1200" dirty="0"/>
        </a:p>
      </dsp:txBody>
      <dsp:txXfrm>
        <a:off x="316870" y="1658975"/>
        <a:ext cx="4136436" cy="346292"/>
      </dsp:txXfrm>
    </dsp:sp>
    <dsp:sp modelId="{07926828-229F-4441-929D-EF0C1D132841}">
      <dsp:nvSpPr>
        <dsp:cNvPr id="0" name=""/>
        <dsp:cNvSpPr/>
      </dsp:nvSpPr>
      <dsp:spPr>
        <a:xfrm>
          <a:off x="0" y="2421801"/>
          <a:ext cx="596272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F89837-9989-45F6-AD6E-922E3A1A4F07}">
      <dsp:nvSpPr>
        <dsp:cNvPr id="0" name=""/>
        <dsp:cNvSpPr/>
      </dsp:nvSpPr>
      <dsp:spPr>
        <a:xfrm>
          <a:off x="298136" y="2229921"/>
          <a:ext cx="4173904" cy="38376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764" tIns="0" rIns="157764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300" kern="1200" dirty="0"/>
            <a:t>Situation 2: Shelter-based strategies against COVID-19</a:t>
          </a:r>
          <a:endParaRPr lang="en-US" sz="1300" kern="1200" dirty="0"/>
        </a:p>
      </dsp:txBody>
      <dsp:txXfrm>
        <a:off x="316870" y="2248655"/>
        <a:ext cx="4136436" cy="346292"/>
      </dsp:txXfrm>
    </dsp:sp>
    <dsp:sp modelId="{24C80FBD-19CD-4D73-8374-7528D9A6585A}">
      <dsp:nvSpPr>
        <dsp:cNvPr id="0" name=""/>
        <dsp:cNvSpPr/>
      </dsp:nvSpPr>
      <dsp:spPr>
        <a:xfrm>
          <a:off x="0" y="3011481"/>
          <a:ext cx="596272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104AC6-2681-43C8-B6EA-D3078AB0E94D}">
      <dsp:nvSpPr>
        <dsp:cNvPr id="0" name=""/>
        <dsp:cNvSpPr/>
      </dsp:nvSpPr>
      <dsp:spPr>
        <a:xfrm>
          <a:off x="298136" y="2819601"/>
          <a:ext cx="4173904" cy="383760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764" tIns="0" rIns="157764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300" kern="1200" dirty="0"/>
            <a:t>Situation 3: Children and COVID-19 now </a:t>
          </a:r>
          <a:endParaRPr lang="en-US" sz="1300" kern="1200" dirty="0"/>
        </a:p>
      </dsp:txBody>
      <dsp:txXfrm>
        <a:off x="316870" y="2838335"/>
        <a:ext cx="4136436" cy="346292"/>
      </dsp:txXfrm>
    </dsp:sp>
    <dsp:sp modelId="{81D4831D-58BE-4AF2-88B0-6F9771E4A43E}">
      <dsp:nvSpPr>
        <dsp:cNvPr id="0" name=""/>
        <dsp:cNvSpPr/>
      </dsp:nvSpPr>
      <dsp:spPr>
        <a:xfrm>
          <a:off x="0" y="3601161"/>
          <a:ext cx="596272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212803"/>
              <a:satOff val="-69940"/>
              <a:lumOff val="71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66EB7B-2D80-4E97-88B2-D39F7986E681}">
      <dsp:nvSpPr>
        <dsp:cNvPr id="0" name=""/>
        <dsp:cNvSpPr/>
      </dsp:nvSpPr>
      <dsp:spPr>
        <a:xfrm>
          <a:off x="298136" y="3409281"/>
          <a:ext cx="4173904" cy="383760"/>
        </a:xfrm>
        <a:prstGeom prst="roundRect">
          <a:avLst/>
        </a:prstGeom>
        <a:solidFill>
          <a:schemeClr val="accent2">
            <a:hueOff val="-1212803"/>
            <a:satOff val="-69940"/>
            <a:lumOff val="71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764" tIns="0" rIns="157764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Question and Answer period</a:t>
          </a:r>
        </a:p>
      </dsp:txBody>
      <dsp:txXfrm>
        <a:off x="316870" y="3428015"/>
        <a:ext cx="4136436" cy="346292"/>
      </dsp:txXfrm>
    </dsp:sp>
    <dsp:sp modelId="{5C1BC09C-FD3C-4076-8442-FC58419CE8E9}">
      <dsp:nvSpPr>
        <dsp:cNvPr id="0" name=""/>
        <dsp:cNvSpPr/>
      </dsp:nvSpPr>
      <dsp:spPr>
        <a:xfrm>
          <a:off x="0" y="4190841"/>
          <a:ext cx="596272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B1D62D-A43A-4709-87F3-CE47F191DFA7}">
      <dsp:nvSpPr>
        <dsp:cNvPr id="0" name=""/>
        <dsp:cNvSpPr/>
      </dsp:nvSpPr>
      <dsp:spPr>
        <a:xfrm>
          <a:off x="298136" y="3998961"/>
          <a:ext cx="4173904" cy="38376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764" tIns="0" rIns="157764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Closing and Thank-you</a:t>
          </a:r>
        </a:p>
      </dsp:txBody>
      <dsp:txXfrm>
        <a:off x="316870" y="4017695"/>
        <a:ext cx="4136436" cy="3462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AC881E-5C24-4BD6-830B-7C637B07FA54}">
      <dsp:nvSpPr>
        <dsp:cNvPr id="0" name=""/>
        <dsp:cNvSpPr/>
      </dsp:nvSpPr>
      <dsp:spPr>
        <a:xfrm rot="16200000">
          <a:off x="957" y="603096"/>
          <a:ext cx="2426299" cy="2426299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How are schools keeping students safe?</a:t>
          </a:r>
          <a:endParaRPr lang="en-US" sz="2000" kern="1200" dirty="0"/>
        </a:p>
      </dsp:txBody>
      <dsp:txXfrm rot="5400000">
        <a:off x="957" y="1209671"/>
        <a:ext cx="2001697" cy="1213149"/>
      </dsp:txXfrm>
    </dsp:sp>
    <dsp:sp modelId="{8D37FF12-0947-4221-B25E-6FB907219354}">
      <dsp:nvSpPr>
        <dsp:cNvPr id="0" name=""/>
        <dsp:cNvSpPr/>
      </dsp:nvSpPr>
      <dsp:spPr>
        <a:xfrm rot="5400000">
          <a:off x="2607252" y="603096"/>
          <a:ext cx="2426299" cy="2426299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What IPAC measures are used in the classrooms?</a:t>
          </a:r>
          <a:endParaRPr lang="en-US" sz="2000" kern="1200" dirty="0"/>
        </a:p>
      </dsp:txBody>
      <dsp:txXfrm rot="-5400000">
        <a:off x="3031854" y="1209671"/>
        <a:ext cx="2001697" cy="12131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86DD7F-F9F7-464E-9F82-68701970AB4F}">
      <dsp:nvSpPr>
        <dsp:cNvPr id="0" name=""/>
        <dsp:cNvSpPr/>
      </dsp:nvSpPr>
      <dsp:spPr>
        <a:xfrm>
          <a:off x="0" y="671"/>
          <a:ext cx="52578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C487A7-A1DC-41D7-A2CC-F61E5B81A986}">
      <dsp:nvSpPr>
        <dsp:cNvPr id="0" name=""/>
        <dsp:cNvSpPr/>
      </dsp:nvSpPr>
      <dsp:spPr>
        <a:xfrm>
          <a:off x="0" y="671"/>
          <a:ext cx="5257800" cy="786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600" kern="1200"/>
            <a:t>Physical distancing</a:t>
          </a:r>
          <a:endParaRPr lang="en-US" sz="3600" kern="1200"/>
        </a:p>
      </dsp:txBody>
      <dsp:txXfrm>
        <a:off x="0" y="671"/>
        <a:ext cx="5257800" cy="786192"/>
      </dsp:txXfrm>
    </dsp:sp>
    <dsp:sp modelId="{6A4F5C20-1651-41E1-8BD2-D002D9BCB6A7}">
      <dsp:nvSpPr>
        <dsp:cNvPr id="0" name=""/>
        <dsp:cNvSpPr/>
      </dsp:nvSpPr>
      <dsp:spPr>
        <a:xfrm>
          <a:off x="0" y="786863"/>
          <a:ext cx="52578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0D6B86-8D01-4D5B-9049-F9484D434F57}">
      <dsp:nvSpPr>
        <dsp:cNvPr id="0" name=""/>
        <dsp:cNvSpPr/>
      </dsp:nvSpPr>
      <dsp:spPr>
        <a:xfrm>
          <a:off x="0" y="786863"/>
          <a:ext cx="5257800" cy="786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600" kern="1200"/>
            <a:t>Handwashing</a:t>
          </a:r>
          <a:endParaRPr lang="en-US" sz="3600" kern="1200"/>
        </a:p>
      </dsp:txBody>
      <dsp:txXfrm>
        <a:off x="0" y="786863"/>
        <a:ext cx="5257800" cy="786192"/>
      </dsp:txXfrm>
    </dsp:sp>
    <dsp:sp modelId="{4912EAE8-440A-4E38-A63B-BBFE67AAB7B4}">
      <dsp:nvSpPr>
        <dsp:cNvPr id="0" name=""/>
        <dsp:cNvSpPr/>
      </dsp:nvSpPr>
      <dsp:spPr>
        <a:xfrm>
          <a:off x="0" y="1573055"/>
          <a:ext cx="52578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2CFB3F-F258-4D01-819B-3CFA237488A4}">
      <dsp:nvSpPr>
        <dsp:cNvPr id="0" name=""/>
        <dsp:cNvSpPr/>
      </dsp:nvSpPr>
      <dsp:spPr>
        <a:xfrm>
          <a:off x="0" y="1573055"/>
          <a:ext cx="5257800" cy="786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600" kern="1200"/>
            <a:t>Masks</a:t>
          </a:r>
          <a:endParaRPr lang="en-US" sz="3600" kern="1200"/>
        </a:p>
      </dsp:txBody>
      <dsp:txXfrm>
        <a:off x="0" y="1573055"/>
        <a:ext cx="5257800" cy="786192"/>
      </dsp:txXfrm>
    </dsp:sp>
    <dsp:sp modelId="{85C6197E-D95A-4419-895E-0697D28621DC}">
      <dsp:nvSpPr>
        <dsp:cNvPr id="0" name=""/>
        <dsp:cNvSpPr/>
      </dsp:nvSpPr>
      <dsp:spPr>
        <a:xfrm>
          <a:off x="0" y="2359247"/>
          <a:ext cx="52578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3B8F28-09C3-4362-9B94-ADEC2A19D05C}">
      <dsp:nvSpPr>
        <dsp:cNvPr id="0" name=""/>
        <dsp:cNvSpPr/>
      </dsp:nvSpPr>
      <dsp:spPr>
        <a:xfrm>
          <a:off x="0" y="2359247"/>
          <a:ext cx="5257800" cy="786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600" kern="1200"/>
            <a:t>Cohorting</a:t>
          </a:r>
          <a:endParaRPr lang="en-US" sz="3600" kern="1200"/>
        </a:p>
      </dsp:txBody>
      <dsp:txXfrm>
        <a:off x="0" y="2359247"/>
        <a:ext cx="5257800" cy="786192"/>
      </dsp:txXfrm>
    </dsp:sp>
    <dsp:sp modelId="{F28962D8-8E1D-46F8-9060-40588F23D5B9}">
      <dsp:nvSpPr>
        <dsp:cNvPr id="0" name=""/>
        <dsp:cNvSpPr/>
      </dsp:nvSpPr>
      <dsp:spPr>
        <a:xfrm>
          <a:off x="0" y="3145440"/>
          <a:ext cx="525780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D229E0-E250-4DE9-8515-2A2AD307FBC8}">
      <dsp:nvSpPr>
        <dsp:cNvPr id="0" name=""/>
        <dsp:cNvSpPr/>
      </dsp:nvSpPr>
      <dsp:spPr>
        <a:xfrm>
          <a:off x="0" y="3145440"/>
          <a:ext cx="5257800" cy="786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600" kern="1200"/>
            <a:t>Screening</a:t>
          </a:r>
          <a:endParaRPr lang="en-US" sz="3600" kern="1200"/>
        </a:p>
      </dsp:txBody>
      <dsp:txXfrm>
        <a:off x="0" y="3145440"/>
        <a:ext cx="5257800" cy="786192"/>
      </dsp:txXfrm>
    </dsp:sp>
    <dsp:sp modelId="{88B9145D-3537-432A-8DFF-0F53A56EF88D}">
      <dsp:nvSpPr>
        <dsp:cNvPr id="0" name=""/>
        <dsp:cNvSpPr/>
      </dsp:nvSpPr>
      <dsp:spPr>
        <a:xfrm>
          <a:off x="0" y="3931632"/>
          <a:ext cx="52578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226FFA-3BB2-4396-A03D-8C12207C438C}">
      <dsp:nvSpPr>
        <dsp:cNvPr id="0" name=""/>
        <dsp:cNvSpPr/>
      </dsp:nvSpPr>
      <dsp:spPr>
        <a:xfrm>
          <a:off x="0" y="3931632"/>
          <a:ext cx="5257800" cy="786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600" kern="1200"/>
            <a:t>Cleaning</a:t>
          </a:r>
          <a:endParaRPr lang="en-US" sz="3600" kern="1200"/>
        </a:p>
      </dsp:txBody>
      <dsp:txXfrm>
        <a:off x="0" y="3931632"/>
        <a:ext cx="5257800" cy="786192"/>
      </dsp:txXfrm>
    </dsp:sp>
    <dsp:sp modelId="{6CDB4886-EB1F-45C2-8AEE-85F0E7061A3B}">
      <dsp:nvSpPr>
        <dsp:cNvPr id="0" name=""/>
        <dsp:cNvSpPr/>
      </dsp:nvSpPr>
      <dsp:spPr>
        <a:xfrm>
          <a:off x="0" y="4717824"/>
          <a:ext cx="52578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A99CD7-443D-40CF-A1D3-59721C1F85F7}">
      <dsp:nvSpPr>
        <dsp:cNvPr id="0" name=""/>
        <dsp:cNvSpPr/>
      </dsp:nvSpPr>
      <dsp:spPr>
        <a:xfrm>
          <a:off x="0" y="4717824"/>
          <a:ext cx="5257800" cy="786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600" kern="1200" dirty="0"/>
            <a:t>Ventilation, Vaccination</a:t>
          </a:r>
          <a:endParaRPr lang="en-US" sz="3600" kern="1200" dirty="0"/>
        </a:p>
      </dsp:txBody>
      <dsp:txXfrm>
        <a:off x="0" y="4717824"/>
        <a:ext cx="5257800" cy="7861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400588-84DE-4179-8E37-5D7C3AE72CCE}">
      <dsp:nvSpPr>
        <dsp:cNvPr id="0" name=""/>
        <dsp:cNvSpPr/>
      </dsp:nvSpPr>
      <dsp:spPr>
        <a:xfrm>
          <a:off x="2004364" y="2755"/>
          <a:ext cx="2254910" cy="132510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1" kern="1200" dirty="0">
              <a:solidFill>
                <a:schemeClr val="tx2">
                  <a:lumMod val="50000"/>
                </a:schemeClr>
              </a:solidFill>
            </a:rPr>
            <a:t>Community transmission rate</a:t>
          </a:r>
          <a:endParaRPr lang="en-US" sz="20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2069050" y="67441"/>
        <a:ext cx="2125538" cy="1195731"/>
      </dsp:txXfrm>
    </dsp:sp>
    <dsp:sp modelId="{4A080470-8827-41D1-B3BF-3B1A5600C127}">
      <dsp:nvSpPr>
        <dsp:cNvPr id="0" name=""/>
        <dsp:cNvSpPr/>
      </dsp:nvSpPr>
      <dsp:spPr>
        <a:xfrm>
          <a:off x="2004364" y="1394113"/>
          <a:ext cx="2254910" cy="132510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1" kern="1200" dirty="0">
              <a:solidFill>
                <a:schemeClr val="tx2">
                  <a:lumMod val="50000"/>
                </a:schemeClr>
              </a:solidFill>
            </a:rPr>
            <a:t>Age, vaccination status, and comorbidities of the child</a:t>
          </a:r>
          <a:endParaRPr lang="en-US" sz="20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2069050" y="1458799"/>
        <a:ext cx="2125538" cy="1195731"/>
      </dsp:txXfrm>
    </dsp:sp>
    <dsp:sp modelId="{2C60D85F-23B0-4F00-9B8A-2080D2FF2C0A}">
      <dsp:nvSpPr>
        <dsp:cNvPr id="0" name=""/>
        <dsp:cNvSpPr/>
      </dsp:nvSpPr>
      <dsp:spPr>
        <a:xfrm>
          <a:off x="2004364" y="2785471"/>
          <a:ext cx="2254910" cy="132510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1" kern="1200" dirty="0">
              <a:solidFill>
                <a:schemeClr val="tx2">
                  <a:lumMod val="50000"/>
                </a:schemeClr>
              </a:solidFill>
            </a:rPr>
            <a:t>Vulnerable contacts of the child?</a:t>
          </a:r>
          <a:endParaRPr lang="en-US" sz="20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2069050" y="2850157"/>
        <a:ext cx="2125538" cy="1195731"/>
      </dsp:txXfrm>
    </dsp:sp>
    <dsp:sp modelId="{AD518AED-B8AA-46B8-A23F-6B84EA11FC40}">
      <dsp:nvSpPr>
        <dsp:cNvPr id="0" name=""/>
        <dsp:cNvSpPr/>
      </dsp:nvSpPr>
      <dsp:spPr>
        <a:xfrm>
          <a:off x="2004364" y="4176829"/>
          <a:ext cx="2254910" cy="132510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1" kern="1200" dirty="0">
              <a:solidFill>
                <a:schemeClr val="tx2">
                  <a:lumMod val="50000"/>
                </a:schemeClr>
              </a:solidFill>
            </a:rPr>
            <a:t>The school’s plan</a:t>
          </a:r>
          <a:endParaRPr lang="en-US" sz="20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2069050" y="4241515"/>
        <a:ext cx="2125538" cy="11957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FFD895F-92E9-4950-963B-6F0CE415BBC9}" type="datetimeFigureOut">
              <a:rPr lang="en-US"/>
              <a:t>9/24/2021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0E4545-D5A9-485E-A63B-728A8A85068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183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5585/mmwr.mm7036e1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 </a:t>
            </a:r>
            <a:r>
              <a:rPr lang="en-US" b="1"/>
              <a:t>Chitra</a:t>
            </a:r>
            <a:r>
              <a:rPr lang="en-US"/>
              <a:t>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E4545-D5A9-485E-A63B-728A8A8506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025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dirty="0">
                <a:highlight>
                  <a:srgbClr val="FFFF00"/>
                </a:highlight>
                <a:cs typeface="Calibri"/>
              </a:rPr>
              <a:t>Chitra: speaker</a:t>
            </a:r>
          </a:p>
          <a:p>
            <a:endParaRPr lang="en-US" b="1" dirty="0">
              <a:highlight>
                <a:srgbClr val="FFFF00"/>
              </a:highlight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E4545-D5A9-485E-A63B-728A8A850687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681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dirty="0">
                <a:highlight>
                  <a:srgbClr val="FFFF00"/>
                </a:highlight>
                <a:cs typeface="Calibri"/>
              </a:rPr>
              <a:t>Chitra: speaker</a:t>
            </a:r>
          </a:p>
          <a:p>
            <a:endParaRPr lang="en-US" b="1" dirty="0">
              <a:highlight>
                <a:srgbClr val="FFFF00"/>
              </a:highlight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E4545-D5A9-485E-A63B-728A8A850687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15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dirty="0">
                <a:highlight>
                  <a:srgbClr val="FFFF00"/>
                </a:highlight>
                <a:cs typeface="Calibri"/>
              </a:rPr>
              <a:t>Chitra: speaker</a:t>
            </a:r>
          </a:p>
          <a:p>
            <a:endParaRPr lang="en-US" b="1" dirty="0">
              <a:highlight>
                <a:srgbClr val="FFFF00"/>
              </a:highlight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E4545-D5A9-485E-A63B-728A8A850687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9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Laurie [&amp; Anna]: speaker(s)</a:t>
            </a:r>
          </a:p>
          <a:p>
            <a:r>
              <a:rPr lang="en-US" b="1" dirty="0"/>
              <a:t>Ambuja: facilitator</a:t>
            </a:r>
            <a:endParaRPr lang="en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E4545-D5A9-485E-A63B-728A8A85068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42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dirty="0"/>
              <a:t>Laurie [&amp; Anna]: speaker(s)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E4545-D5A9-485E-A63B-728A8A85068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2662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dirty="0">
                <a:highlight>
                  <a:srgbClr val="FFFF00"/>
                </a:highlight>
                <a:cs typeface="Calibri"/>
              </a:rPr>
              <a:t>Laurie [&amp; Anna]: speaker(s)</a:t>
            </a:r>
          </a:p>
          <a:p>
            <a:endParaRPr lang="en-US" b="1" dirty="0">
              <a:highlight>
                <a:srgbClr val="FFFF00"/>
              </a:highlight>
              <a:cs typeface="Calibri"/>
            </a:endParaRPr>
          </a:p>
          <a:p>
            <a:endParaRPr lang="en-US" b="1" dirty="0">
              <a:highlight>
                <a:srgbClr val="FFFF00"/>
              </a:highlight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E4545-D5A9-485E-A63B-728A8A850687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6002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dirty="0">
                <a:highlight>
                  <a:srgbClr val="FFFF00"/>
                </a:highlight>
                <a:cs typeface="Calibri"/>
              </a:rPr>
              <a:t>Laurie [&amp; Anna]: speaker(s)</a:t>
            </a:r>
          </a:p>
          <a:p>
            <a:endParaRPr lang="en-US" b="1" dirty="0">
              <a:highlight>
                <a:srgbClr val="FFFF00"/>
              </a:highlight>
              <a:cs typeface="Calibri"/>
            </a:endParaRPr>
          </a:p>
          <a:p>
            <a:endParaRPr lang="en-US" b="1" dirty="0">
              <a:highlight>
                <a:srgbClr val="FFFF00"/>
              </a:highlight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E4545-D5A9-485E-A63B-728A8A850687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062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Anu: speaker</a:t>
            </a:r>
          </a:p>
          <a:p>
            <a:r>
              <a:rPr lang="en-US" b="1" dirty="0"/>
              <a:t>Ambuja: facilitator</a:t>
            </a:r>
            <a:endParaRPr lang="en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E4545-D5A9-485E-A63B-728A8A85068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439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>
                <a:cs typeface="Calibri"/>
              </a:rPr>
              <a:t> </a:t>
            </a:r>
            <a:r>
              <a:rPr lang="en-CA" b="1" dirty="0">
                <a:cs typeface="Calibri"/>
              </a:rPr>
              <a:t>Anu: speaker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69CC7-A543-6747-BEB3-34F26C95511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9257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dirty="0">
                <a:highlight>
                  <a:srgbClr val="FFFF00"/>
                </a:highlight>
                <a:cs typeface="Calibri"/>
              </a:rPr>
              <a:t>Anu: speaker</a:t>
            </a:r>
          </a:p>
          <a:p>
            <a:endParaRPr lang="en-US" b="1" dirty="0">
              <a:highlight>
                <a:srgbClr val="FFFF00"/>
              </a:highlight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E4545-D5A9-485E-A63B-728A8A850687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44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Chitra</a:t>
            </a:r>
            <a:endParaRPr lang="en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E4545-D5A9-485E-A63B-728A8A8506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714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dirty="0">
                <a:highlight>
                  <a:srgbClr val="FFFF00"/>
                </a:highlight>
                <a:cs typeface="Calibri"/>
              </a:rPr>
              <a:t>Anu: speaker</a:t>
            </a:r>
          </a:p>
          <a:p>
            <a:endParaRPr lang="en-US" b="1" dirty="0">
              <a:highlight>
                <a:srgbClr val="FFFF00"/>
              </a:highlight>
              <a:cs typeface="Calibri"/>
            </a:endParaRPr>
          </a:p>
          <a:p>
            <a:endParaRPr lang="en-US" b="1" dirty="0">
              <a:highlight>
                <a:srgbClr val="FFFF00"/>
              </a:highlight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E4545-D5A9-485E-A63B-728A8A850687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396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dirty="0">
                <a:highlight>
                  <a:srgbClr val="FFFF00"/>
                </a:highlight>
                <a:cs typeface="Calibri"/>
              </a:rPr>
              <a:t>Anu: speaker</a:t>
            </a:r>
          </a:p>
          <a:p>
            <a:endParaRPr lang="en-US" b="1" dirty="0">
              <a:highlight>
                <a:srgbClr val="FFFF00"/>
              </a:highlight>
              <a:cs typeface="Calibri"/>
            </a:endParaRPr>
          </a:p>
          <a:p>
            <a:endParaRPr lang="en-US" b="1" dirty="0">
              <a:highlight>
                <a:srgbClr val="FFFF00"/>
              </a:highlight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E4545-D5A9-485E-A63B-728A8A850687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578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dirty="0">
                <a:highlight>
                  <a:srgbClr val="FFFF00"/>
                </a:highlight>
                <a:cs typeface="Calibri"/>
              </a:rPr>
              <a:t>Anu: speaker</a:t>
            </a:r>
          </a:p>
          <a:p>
            <a:endParaRPr lang="en-US" b="1" dirty="0">
              <a:highlight>
                <a:srgbClr val="FFFF00"/>
              </a:highlight>
              <a:cs typeface="Calibri"/>
            </a:endParaRPr>
          </a:p>
          <a:p>
            <a:endParaRPr lang="en-US" b="1" dirty="0">
              <a:highlight>
                <a:srgbClr val="FFFF00"/>
              </a:highlight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E4545-D5A9-485E-A63B-728A8A850687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333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>
                <a:cs typeface="Calibri"/>
              </a:rPr>
              <a:t> </a:t>
            </a:r>
            <a:r>
              <a:rPr lang="en-CA" b="1" dirty="0">
                <a:cs typeface="Calibri"/>
              </a:rPr>
              <a:t>Anu: speaker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69CC7-A543-6747-BEB3-34F26C95511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79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6BDA4-AEBB-4ABE-A22B-0087C556406E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75148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dirty="0">
                <a:highlight>
                  <a:srgbClr val="FFFF00"/>
                </a:highlight>
                <a:cs typeface="Calibri"/>
              </a:rPr>
              <a:t>Anu: speaker</a:t>
            </a:r>
          </a:p>
          <a:p>
            <a:endParaRPr lang="en-US" b="1" dirty="0">
              <a:highlight>
                <a:srgbClr val="FFFF00"/>
              </a:highlight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E4545-D5A9-485E-A63B-728A8A850687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703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Siegel DA, Reses HE, Cool AJ, et al. Trends in COVID-19 Cases, Emergency Department Visits, and Hospital Admissions Among Children and Adolescents Aged 0–17 Years — United States, August 2020–August 2021. MMWR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Morb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Mortal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Wkly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 2021;70:1249–1254. DOI: 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http://dx.doi.org/10.15585/mmwr.mm7036e1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external icon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6BDA4-AEBB-4ABE-A22B-0087C556406E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27588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dirty="0">
                <a:highlight>
                  <a:srgbClr val="FFFF00"/>
                </a:highlight>
                <a:cs typeface="Calibri"/>
              </a:rPr>
              <a:t>Anu: speaker</a:t>
            </a:r>
          </a:p>
          <a:p>
            <a:endParaRPr lang="en-US" b="1" dirty="0">
              <a:highlight>
                <a:srgbClr val="FFFF00"/>
              </a:highlight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E4545-D5A9-485E-A63B-728A8A850687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3656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69CC7-A543-6747-BEB3-34F26C95511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6308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dirty="0">
                <a:highlight>
                  <a:srgbClr val="FFFF00"/>
                </a:highlight>
                <a:cs typeface="Calibri"/>
              </a:rPr>
              <a:t>Anu: speaker</a:t>
            </a:r>
          </a:p>
          <a:p>
            <a:endParaRPr lang="en-US" b="1" dirty="0">
              <a:highlight>
                <a:srgbClr val="FFFF00"/>
              </a:highlight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E4545-D5A9-485E-A63B-728A8A850687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4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CA" b="1" u="none" dirty="0"/>
              <a:t>Chitra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CA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E4545-D5A9-485E-A63B-728A8A8506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602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dirty="0">
                <a:highlight>
                  <a:srgbClr val="FFFF00"/>
                </a:highlight>
                <a:cs typeface="Calibri"/>
              </a:rPr>
              <a:t>Anu: speaker</a:t>
            </a:r>
          </a:p>
          <a:p>
            <a:endParaRPr lang="en-US" b="1" dirty="0">
              <a:highlight>
                <a:srgbClr val="FFFF00"/>
              </a:highlight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E4545-D5A9-485E-A63B-728A8A850687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688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dirty="0">
                <a:highlight>
                  <a:srgbClr val="FFFF00"/>
                </a:highlight>
                <a:cs typeface="Calibri"/>
              </a:rPr>
              <a:t>Anu: speaker</a:t>
            </a:r>
          </a:p>
          <a:p>
            <a:endParaRPr lang="en-US" b="1" dirty="0">
              <a:highlight>
                <a:srgbClr val="FFFF00"/>
              </a:highlight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E4545-D5A9-485E-A63B-728A8A850687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628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6BDA4-AEBB-4ABE-A22B-0087C556406E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97858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>
                <a:cs typeface="Calibri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69CC7-A543-6747-BEB3-34F26C95511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8244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6BDA4-AEBB-4ABE-A22B-0087C556406E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95731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6BDA4-AEBB-4ABE-A22B-0087C556406E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73514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6BDA4-AEBB-4ABE-A22B-0087C556406E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23352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6BDA4-AEBB-4ABE-A22B-0087C556406E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56811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dirty="0">
                <a:highlight>
                  <a:srgbClr val="FFFF00"/>
                </a:highlight>
                <a:cs typeface="Calibri"/>
              </a:rPr>
              <a:t>Anu: speaker</a:t>
            </a:r>
          </a:p>
          <a:p>
            <a:endParaRPr lang="en-US" b="1" dirty="0">
              <a:highlight>
                <a:srgbClr val="FFFF00"/>
              </a:highlight>
              <a:cs typeface="Calibri"/>
            </a:endParaRPr>
          </a:p>
          <a:p>
            <a:endParaRPr lang="en-US" b="1" dirty="0">
              <a:highlight>
                <a:srgbClr val="FFFF00"/>
              </a:highlight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E4545-D5A9-485E-A63B-728A8A850687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850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dirty="0">
                <a:highlight>
                  <a:srgbClr val="FFFF00"/>
                </a:highlight>
                <a:cs typeface="Calibri"/>
              </a:rPr>
              <a:t>Anu: speaker</a:t>
            </a:r>
          </a:p>
          <a:p>
            <a:endParaRPr lang="en-US" b="1" dirty="0">
              <a:highlight>
                <a:srgbClr val="FFFF00"/>
              </a:highlight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E4545-D5A9-485E-A63B-728A8A850687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35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CA" b="1" dirty="0">
                <a:cs typeface="Calibri" panose="020F0502020204030204"/>
              </a:rPr>
              <a:t>Chitra</a:t>
            </a:r>
          </a:p>
          <a:p>
            <a:pPr defTabSz="931774">
              <a:defRPr/>
            </a:pPr>
            <a:endParaRPr lang="en-CA" b="1" dirty="0">
              <a:cs typeface="Calibri" panose="020F0502020204030204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E4545-D5A9-485E-A63B-728A8A8506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617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69CC7-A543-6747-BEB3-34F26C95511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522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69CC7-A543-6747-BEB3-34F26C95511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731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dirty="0">
                <a:highlight>
                  <a:srgbClr val="FFFF00"/>
                </a:highlight>
                <a:cs typeface="Calibri"/>
              </a:rPr>
              <a:t>Anu: speaker</a:t>
            </a:r>
          </a:p>
          <a:p>
            <a:endParaRPr lang="en-US" b="1" dirty="0">
              <a:highlight>
                <a:srgbClr val="FFFF00"/>
              </a:highlight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E4545-D5A9-485E-A63B-728A8A850687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4231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69CC7-A543-6747-BEB3-34F26C95511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3106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Anu: speaker</a:t>
            </a:r>
          </a:p>
          <a:p>
            <a:r>
              <a:rPr lang="en-US" b="1" dirty="0"/>
              <a:t>Ambuja: facilitator</a:t>
            </a:r>
            <a:endParaRPr lang="en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E4545-D5A9-485E-A63B-728A8A85068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77849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cs typeface="Calibri"/>
              </a:rPr>
              <a:t>QUESTION DISTRIBUTION during Q&amp;A: facilitated by Ambuja and Chitra</a:t>
            </a:r>
          </a:p>
          <a:p>
            <a:endParaRPr lang="en-US" b="1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E4545-D5A9-485E-A63B-728A8A850687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13707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Chitra and Ambuja</a:t>
            </a:r>
            <a:endParaRPr lang="en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E4545-D5A9-485E-A63B-728A8A85068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70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Chitra: Pass it to Ambuja to facilitate this slide and the rest of the presentation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E4545-D5A9-485E-A63B-728A8A8506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883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Chitra: speaker</a:t>
            </a:r>
          </a:p>
          <a:p>
            <a:r>
              <a:rPr lang="en-US" b="1" dirty="0"/>
              <a:t>Ambuja: facilitator</a:t>
            </a:r>
            <a:endParaRPr lang="en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E4545-D5A9-485E-A63B-728A8A8506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318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Chitra: speaker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E4545-D5A9-485E-A63B-728A8A8506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69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dirty="0">
                <a:highlight>
                  <a:srgbClr val="FFFF00"/>
                </a:highlight>
                <a:cs typeface="Calibri"/>
              </a:rPr>
              <a:t>Chitra: speaker</a:t>
            </a:r>
          </a:p>
          <a:p>
            <a:endParaRPr lang="en-US" b="1" dirty="0">
              <a:highlight>
                <a:srgbClr val="FFFF00"/>
              </a:highlight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E4545-D5A9-485E-A63B-728A8A850687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4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dirty="0">
                <a:highlight>
                  <a:srgbClr val="FFFF00"/>
                </a:highlight>
                <a:cs typeface="Calibri"/>
              </a:rPr>
              <a:t>Chitra: speaker</a:t>
            </a:r>
          </a:p>
          <a:p>
            <a:endParaRPr lang="en-US" b="1" dirty="0">
              <a:highlight>
                <a:srgbClr val="FFFF00"/>
              </a:highlight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E4545-D5A9-485E-A63B-728A8A850687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39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2E7DA-1173-4CA6-8C62-528C320089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D9C243-38C4-4394-B3B1-8212DE9485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64BBC-7877-458E-9095-9FD86D7E8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A604D-0834-454E-8CB3-4FFBB51DF249}" type="datetimeFigureOut">
              <a:rPr lang="en-CA" smtClean="0"/>
              <a:t>2021-09-24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AC1D4-1B9C-4E43-BC6D-DFB33B6A2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F7C66-B3F6-48AF-9672-F05D9D20C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752C-9361-4DCF-89BF-DB784D1EFD1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4267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4A728-E8BE-468C-9F5C-7B8F8D68A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362CFA-831B-4E21-B7B3-C63F56367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209A5-0F01-4C48-B688-004D69E2F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A604D-0834-454E-8CB3-4FFBB51DF249}" type="datetimeFigureOut">
              <a:rPr lang="en-CA" smtClean="0"/>
              <a:t>2021-09-24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6F69C-5121-463C-8AD5-845CD98BF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E4EAA-83DC-44BE-96A3-EEBDCB501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752C-9361-4DCF-89BF-DB784D1EFD1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0354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38F894-8D45-416D-813C-DA9B694AEF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99ECD1-3DAA-490A-B74E-1FBA9CBEF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CF4BE-7935-4C44-8EEA-92B28CDA6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A604D-0834-454E-8CB3-4FFBB51DF249}" type="datetimeFigureOut">
              <a:rPr lang="en-CA" smtClean="0"/>
              <a:t>2021-09-24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C6587-9F5C-4243-A0E5-E5E1335DD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4242C-4EBC-422E-ABF9-3F68DE88E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752C-9361-4DCF-89BF-DB784D1EFD1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8320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0E29E-AE8A-4EBC-B900-4C3BAF5E0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68736-A1BF-4D5C-AAB5-44D50A96C7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6B24C-3A4A-4FFB-A936-59E6B7D29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A604D-0834-454E-8CB3-4FFBB51DF249}" type="datetimeFigureOut">
              <a:rPr lang="en-CA" smtClean="0"/>
              <a:t>2021-09-24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1F54A-FED8-4826-9D5F-1A3F2051E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59F79-F360-4072-8B1A-765D241DD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752C-9361-4DCF-89BF-DB784D1EFD1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8696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536EE-A4D4-4734-8B52-ACA67E116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B29F0-656B-4766-ADDD-434C2F6BD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C602C9-1029-48CD-9A85-F0364EACA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A604D-0834-454E-8CB3-4FFBB51DF249}" type="datetimeFigureOut">
              <a:rPr lang="en-CA" smtClean="0"/>
              <a:t>2021-09-24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B5F16-8954-4046-90B4-865B22587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BD6A5-FD8E-41CC-B216-89984E95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752C-9361-4DCF-89BF-DB784D1EFD1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7142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6BE26-64AF-4059-A617-B09F3D6BA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C6852-B4D4-4476-993D-6724B62EB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0AFF10-21AB-4852-8DF6-21817090A1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555C86-BE28-490A-BF74-96376AA3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A604D-0834-454E-8CB3-4FFBB51DF249}" type="datetimeFigureOut">
              <a:rPr lang="en-CA" smtClean="0"/>
              <a:t>2021-09-24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2C2E76-4DDA-4C8F-9968-DD36371EA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84F288-EC24-47C8-B2B9-DEE6DE75A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752C-9361-4DCF-89BF-DB784D1EFD1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9015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0A4DB-1F9F-4F76-8D61-2B02C8DF3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AC201F-DA15-4C11-90AA-73C6563EF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D6F850-2467-4DD2-A256-5D2E39FCDF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3BA75F-30EB-4B62-A6A6-AF2A160903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9C0B2D-701E-4270-8C09-4FF322C8D0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37B61B-6388-42D5-901E-29E61C63E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A604D-0834-454E-8CB3-4FFBB51DF249}" type="datetimeFigureOut">
              <a:rPr lang="en-CA" smtClean="0"/>
              <a:t>2021-09-24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6265F3-8BD7-4B9A-923A-FAEDC6AB2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018642-9513-4BAA-907E-584EA153E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752C-9361-4DCF-89BF-DB784D1EFD1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6911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63741-D056-4645-8904-9FD6DCF89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CB2E9-1976-4691-AE8F-2015B8C53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A604D-0834-454E-8CB3-4FFBB51DF249}" type="datetimeFigureOut">
              <a:rPr lang="en-CA" smtClean="0"/>
              <a:t>2021-09-24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96B0B5-4A92-4008-93C9-5E1DA47A1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E82F4-3C04-40A1-A0F9-34F78D292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752C-9361-4DCF-89BF-DB784D1EFD1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5497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66D06B-B217-41C0-9900-1A1A64DBC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A604D-0834-454E-8CB3-4FFBB51DF249}" type="datetimeFigureOut">
              <a:rPr lang="en-CA" smtClean="0"/>
              <a:t>2021-09-24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400062-B11A-429A-B82F-DD52369DA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7A3FEE-8CBE-44B3-9880-E0E95C5B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752C-9361-4DCF-89BF-DB784D1EFD1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1360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6AC73-AF60-4EE8-95B5-A1BA3CCBB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6850-A92E-4C1E-982F-F4F5E5401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94B3AF-542F-4959-81A6-BD2D80B942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35534-757A-4A70-AC4D-5CA4BAE4B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A604D-0834-454E-8CB3-4FFBB51DF249}" type="datetimeFigureOut">
              <a:rPr lang="en-CA" smtClean="0"/>
              <a:t>2021-09-24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9CD793-57A4-4F13-B91F-FF62FD347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DA8CE-67A0-48E4-B0BB-B31368890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752C-9361-4DCF-89BF-DB784D1EFD1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712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66FFA-16C3-4117-8933-0B95DB784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8C675C-C417-4E8C-8AE3-13F130ABB6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F63D5E-B4A5-4A60-9373-9B4C0ECCF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AD4EC3-FCCB-4460-BB8B-E8B1D5FC1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A604D-0834-454E-8CB3-4FFBB51DF249}" type="datetimeFigureOut">
              <a:rPr lang="en-CA" smtClean="0"/>
              <a:t>2021-09-24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4BAF6-1568-4A38-A7AE-D8ECF2A1D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AD73D2-9133-48CF-8954-EA0A8587A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752C-9361-4DCF-89BF-DB784D1EFD1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5594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C8C625-9A48-4616-B368-F2C6DE9C8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D2965E-B1C9-4220-94EC-60B3144DE7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9380F-1192-468D-8FC8-1285A910BD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A604D-0834-454E-8CB3-4FFBB51DF249}" type="datetimeFigureOut">
              <a:rPr lang="en-CA" smtClean="0"/>
              <a:t>2021-09-24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51916-0661-46CD-BCC7-A352D74C4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37A90-B493-4BEB-896F-6B423C0AE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6752C-9361-4DCF-89BF-DB784D1EFD1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1509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liverands.com/community/blog/2013/11/questions-ask-me.html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E18F6E8B-15ED-43C7-94BA-91549A651C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033223-3AD5-4518-AC51-B029097997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5477" y="2707358"/>
            <a:ext cx="5844045" cy="2736965"/>
          </a:xfrm>
        </p:spPr>
        <p:txBody>
          <a:bodyPr anchor="t">
            <a:normAutofit fontScale="90000"/>
          </a:bodyPr>
          <a:lstStyle/>
          <a:p>
            <a:br>
              <a:rPr lang="en-CA" sz="4200" dirty="0"/>
            </a:br>
            <a:r>
              <a:rPr lang="en-CA" sz="4900" b="1" i="1" dirty="0">
                <a:solidFill>
                  <a:srgbClr val="002060"/>
                </a:solidFill>
              </a:rPr>
              <a:t>“COVID-19 Now – Safe Practices to Minimize Spread”</a:t>
            </a:r>
            <a:br>
              <a:rPr lang="en-CA" sz="4200" b="1" dirty="0">
                <a:solidFill>
                  <a:srgbClr val="002060"/>
                </a:solidFill>
              </a:rPr>
            </a:br>
            <a:br>
              <a:rPr lang="en-CA" sz="4200" b="1" dirty="0">
                <a:solidFill>
                  <a:srgbClr val="002060"/>
                </a:solidFill>
              </a:rPr>
            </a:br>
            <a:r>
              <a:rPr lang="en-CA" sz="2700" b="1" dirty="0"/>
              <a:t>September 24</a:t>
            </a:r>
            <a:r>
              <a:rPr lang="en-CA" sz="2700" b="1" baseline="30000" dirty="0"/>
              <a:t>th</a:t>
            </a:r>
            <a:r>
              <a:rPr lang="en-CA" sz="2700" b="1" dirty="0"/>
              <a:t>, 2021</a:t>
            </a:r>
            <a:endParaRPr lang="en-CA" sz="42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27512B-F0BF-455B-839A-7FDF51F5C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3499" y="762000"/>
            <a:ext cx="5844045" cy="2667000"/>
          </a:xfrm>
        </p:spPr>
        <p:txBody>
          <a:bodyPr anchor="b">
            <a:normAutofit/>
          </a:bodyPr>
          <a:lstStyle/>
          <a:p>
            <a:r>
              <a:rPr lang="en-CA" sz="2800" b="1" dirty="0"/>
              <a:t>This presentation is made possible:</a:t>
            </a:r>
          </a:p>
          <a:p>
            <a:r>
              <a:rPr lang="en-CA" b="1" i="1" dirty="0"/>
              <a:t>In collaboration with the Hospital for Sick Children (SickKids); the Ministry of Children, Community and Social Services (MCCSS); and the Violence against Women Sector (VAW)</a:t>
            </a:r>
          </a:p>
          <a:p>
            <a:pPr algn="l"/>
            <a:endParaRPr lang="en-CA" sz="2000" dirty="0"/>
          </a:p>
          <a:p>
            <a:pPr algn="l"/>
            <a:endParaRPr lang="en-CA" sz="2000" dirty="0"/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048031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6" name="Rectangle 145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B089A89A-1E9C-4761-9DFF-53C275FBF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0" y="257770"/>
            <a:ext cx="4837176" cy="29799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0" y="3462252"/>
            <a:ext cx="4837176" cy="29799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BDDCCC4-F57C-44E2-B743-DE60B9370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27761" y="257136"/>
            <a:ext cx="4087198" cy="288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BCD17D7-1CDA-4730-A0C5-B47485EA9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79976" y="3750259"/>
            <a:ext cx="3834983" cy="255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748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C327D2-40E5-49CE-8766-45C96BA71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CA" sz="4800" b="1" dirty="0">
                <a:ea typeface="+mj-lt"/>
                <a:cs typeface="+mj-lt"/>
              </a:rPr>
              <a:t>Situation 1 </a:t>
            </a:r>
            <a:r>
              <a:rPr lang="en-CA" sz="4800" b="1" dirty="0" err="1">
                <a:ea typeface="+mj-lt"/>
                <a:cs typeface="+mj-lt"/>
              </a:rPr>
              <a:t>cont</a:t>
            </a:r>
            <a:r>
              <a:rPr lang="en-CA" sz="4800" b="1" dirty="0">
                <a:ea typeface="+mj-lt"/>
                <a:cs typeface="+mj-lt"/>
              </a:rPr>
              <a:t>…</a:t>
            </a:r>
            <a:endParaRPr lang="en-US" sz="4800" b="1" dirty="0">
              <a:ea typeface="+mj-lt"/>
              <a:cs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0517E2-AC25-4F5F-A4A4-F1CDE490DCE2}"/>
              </a:ext>
            </a:extLst>
          </p:cNvPr>
          <p:cNvSpPr txBox="1"/>
          <p:nvPr/>
        </p:nvSpPr>
        <p:spPr>
          <a:xfrm>
            <a:off x="-461" y="2251565"/>
            <a:ext cx="7111651" cy="389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900" b="1" dirty="0">
                <a:solidFill>
                  <a:srgbClr val="0070C0"/>
                </a:solidFill>
              </a:rPr>
              <a:t>School Space Usage:</a:t>
            </a:r>
            <a:endParaRPr lang="en-CA" sz="19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900" dirty="0" err="1"/>
              <a:t>Cohorted</a:t>
            </a:r>
            <a:r>
              <a:rPr lang="en-CA" sz="1900" dirty="0"/>
              <a:t> class sizes as per space occupancy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900" dirty="0"/>
              <a:t>Removing unnecessary furniture to allow for distancing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900" dirty="0"/>
              <a:t>Student desks facing forward (no circles/groupings) with distancing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900" dirty="0"/>
              <a:t>School arrival and departure procedures – maximize use of all entrances and exits to avoid crowds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900" dirty="0"/>
              <a:t>Designated routes for students/ cohorts to and from classrooms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900" dirty="0"/>
              <a:t>Signage/posters/visual cues to mark distancing and one-way traffic (floors, walls, furniture)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900" dirty="0"/>
              <a:t>Hand sanitizers at entrances, exits, and in classrooms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900" dirty="0"/>
              <a:t>Stagger scheduled breaks/ study periods to disable crowd forming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900" dirty="0"/>
              <a:t>Secondary school modified semester cycles – e.g., 2 courses alternating to 2 different courses</a:t>
            </a: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81B145-DD96-43B0-9438-EFF484099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315" y="2351915"/>
            <a:ext cx="5018845" cy="34213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0C5502C-6E62-41A9-9670-12C14DB3B7E5}"/>
              </a:ext>
            </a:extLst>
          </p:cNvPr>
          <p:cNvSpPr txBox="1"/>
          <p:nvPr/>
        </p:nvSpPr>
        <p:spPr>
          <a:xfrm>
            <a:off x="7919828" y="5922107"/>
            <a:ext cx="31176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200" dirty="0"/>
              <a:t>https://schools.forhealth.org/</a:t>
            </a:r>
          </a:p>
        </p:txBody>
      </p:sp>
    </p:spTree>
    <p:extLst>
      <p:ext uri="{BB962C8B-B14F-4D97-AF65-F5344CB8AC3E}">
        <p14:creationId xmlns:p14="http://schemas.microsoft.com/office/powerpoint/2010/main" val="2449615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C327D2-40E5-49CE-8766-45C96BA71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CA" sz="4800" b="1" dirty="0">
                <a:ea typeface="+mj-lt"/>
                <a:cs typeface="+mj-lt"/>
              </a:rPr>
              <a:t>Situation 1 </a:t>
            </a:r>
            <a:r>
              <a:rPr lang="en-CA" sz="4800" b="1" dirty="0" err="1">
                <a:ea typeface="+mj-lt"/>
                <a:cs typeface="+mj-lt"/>
              </a:rPr>
              <a:t>cont</a:t>
            </a:r>
            <a:r>
              <a:rPr lang="en-CA" sz="4800" b="1" dirty="0">
                <a:ea typeface="+mj-lt"/>
                <a:cs typeface="+mj-lt"/>
              </a:rPr>
              <a:t>…</a:t>
            </a:r>
            <a:endParaRPr lang="en-US" sz="4800" b="1" dirty="0">
              <a:ea typeface="+mj-lt"/>
              <a:cs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D35AA-8714-4801-BCA3-BDE6FB5AC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972" y="2281165"/>
            <a:ext cx="3743660" cy="35538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/>
            <a:endParaRPr lang="en-US" sz="20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2000" dirty="0">
              <a:cs typeface="Calibri" panose="020F0502020204030204"/>
            </a:endParaRPr>
          </a:p>
          <a:p>
            <a:pPr marL="0" indent="0">
              <a:buNone/>
            </a:pPr>
            <a:endParaRPr lang="en-US" sz="2000" dirty="0">
              <a:cs typeface="Calibri" panose="020F0502020204030204"/>
            </a:endParaRPr>
          </a:p>
          <a:p>
            <a:pPr marL="457200" indent="-457200"/>
            <a:endParaRPr lang="en-US" sz="2000" dirty="0">
              <a:cs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0517E2-AC25-4F5F-A4A4-F1CDE490DCE2}"/>
              </a:ext>
            </a:extLst>
          </p:cNvPr>
          <p:cNvSpPr txBox="1"/>
          <p:nvPr/>
        </p:nvSpPr>
        <p:spPr>
          <a:xfrm>
            <a:off x="311972" y="2389218"/>
            <a:ext cx="715141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</a:rPr>
              <a:t>Environmental Cleaning: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right cleaning and disinfection products with expiry dates (with DIN)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Frequency, timing, and high priority areas to clean and disinfect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Focus on high touch areas (twice/day at minimum recommended)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Continue to emphasize hand hygiene to decrease risk of infection to high touch surfaces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155123-A034-4A5B-A1B3-594B6719F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0302" y="2005466"/>
            <a:ext cx="3279625" cy="45531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06C22B2-95BC-41F2-8858-A9AE95A0BAFA}"/>
              </a:ext>
            </a:extLst>
          </p:cNvPr>
          <p:cNvSpPr txBox="1"/>
          <p:nvPr/>
        </p:nvSpPr>
        <p:spPr>
          <a:xfrm>
            <a:off x="3827569" y="6312968"/>
            <a:ext cx="84000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200" dirty="0"/>
              <a:t>https://www.globalindustrial.ca/p/rubbermaid-janitor-cart-black-with-25-gallon-vinyl-bag?infoParam.campaignId=T9F&amp;gclid=EAIaIQobChMIo5OjoZWW8wIVE67ICh2WAw60EAQYBCABEgIAyfD_BwE</a:t>
            </a:r>
          </a:p>
        </p:txBody>
      </p:sp>
    </p:spTree>
    <p:extLst>
      <p:ext uri="{BB962C8B-B14F-4D97-AF65-F5344CB8AC3E}">
        <p14:creationId xmlns:p14="http://schemas.microsoft.com/office/powerpoint/2010/main" val="2157812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C327D2-40E5-49CE-8766-45C96BA71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CA" sz="4800" b="1" dirty="0">
                <a:ea typeface="+mj-lt"/>
                <a:cs typeface="+mj-lt"/>
              </a:rPr>
              <a:t>Situation 1 </a:t>
            </a:r>
            <a:r>
              <a:rPr lang="en-CA" sz="4800" b="1" dirty="0" err="1">
                <a:ea typeface="+mj-lt"/>
                <a:cs typeface="+mj-lt"/>
              </a:rPr>
              <a:t>cont</a:t>
            </a:r>
            <a:r>
              <a:rPr lang="en-CA" sz="4800" b="1" dirty="0">
                <a:ea typeface="+mj-lt"/>
                <a:cs typeface="+mj-lt"/>
              </a:rPr>
              <a:t>…</a:t>
            </a:r>
            <a:endParaRPr lang="en-US" sz="4800" b="1" dirty="0">
              <a:ea typeface="+mj-lt"/>
              <a:cs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D35AA-8714-4801-BCA3-BDE6FB5AC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972" y="2281165"/>
            <a:ext cx="3743660" cy="35538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/>
            <a:endParaRPr lang="en-US" sz="20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2000" dirty="0">
              <a:cs typeface="Calibri" panose="020F0502020204030204"/>
            </a:endParaRPr>
          </a:p>
          <a:p>
            <a:pPr marL="0" indent="0">
              <a:buNone/>
            </a:pPr>
            <a:endParaRPr lang="en-US" sz="2000" dirty="0">
              <a:cs typeface="Calibri" panose="020F0502020204030204"/>
            </a:endParaRPr>
          </a:p>
          <a:p>
            <a:pPr marL="457200" indent="-457200"/>
            <a:endParaRPr lang="en-US" sz="2000" dirty="0">
              <a:cs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0517E2-AC25-4F5F-A4A4-F1CDE490DCE2}"/>
              </a:ext>
            </a:extLst>
          </p:cNvPr>
          <p:cNvSpPr txBox="1"/>
          <p:nvPr/>
        </p:nvSpPr>
        <p:spPr>
          <a:xfrm>
            <a:off x="150608" y="2301839"/>
            <a:ext cx="715141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Ventilation: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Dependant</a:t>
            </a:r>
            <a:r>
              <a:rPr lang="en-US" dirty="0"/>
              <a:t> on age of the building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$550M invested in ventilation HVAC (2020-21) – repairs, retrofits, standalone HEPA filter units, window </a:t>
            </a:r>
            <a:r>
              <a:rPr lang="en-US"/>
              <a:t>and exhaust upgrades </a:t>
            </a:r>
            <a:r>
              <a:rPr lang="en-US" dirty="0"/>
              <a:t>to optimize air quality and ventilation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Proactive preventative maintenance program to service HVAC regularly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Higher priority given to ventilation related work orders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Change filters more frequently + use of efficient HEPA filters or higher MERV-13 rated air filters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HVAC system running time increased –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3 days continuously before start of school (after a break)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2 hours before school morning start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2 hours after school day ends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Open window + exhaust – older/ other buildings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BFA84D-D2F2-410B-93E8-5385FA19B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020" y="2281165"/>
            <a:ext cx="4334659" cy="35538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C08E458-84C4-4CBF-80A3-878B56E67A7A}"/>
              </a:ext>
            </a:extLst>
          </p:cNvPr>
          <p:cNvSpPr txBox="1"/>
          <p:nvPr/>
        </p:nvSpPr>
        <p:spPr>
          <a:xfrm>
            <a:off x="6385491" y="5926013"/>
            <a:ext cx="61677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200" dirty="0"/>
              <a:t>https://www.rsi.edu/blog/hvacr/overview-of-hvac-in-different-work-settings/</a:t>
            </a:r>
          </a:p>
        </p:txBody>
      </p:sp>
    </p:spTree>
    <p:extLst>
      <p:ext uri="{BB962C8B-B14F-4D97-AF65-F5344CB8AC3E}">
        <p14:creationId xmlns:p14="http://schemas.microsoft.com/office/powerpoint/2010/main" val="1560405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EFC920F-B85A-4068-BD93-41064EDE9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C559108-BBAE-426C-8564-051D2BA6D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2BC35EE-6650-42D2-AEFB-4B7CD1AFC9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952C743-9049-4DFB-878B-2AB07B6E4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3E6ED-BBEF-4556-B6BE-C1900A172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425" y="717403"/>
            <a:ext cx="4709345" cy="1483632"/>
          </a:xfrm>
        </p:spPr>
        <p:txBody>
          <a:bodyPr anchor="b">
            <a:normAutofit fontScale="90000"/>
          </a:bodyPr>
          <a:lstStyle/>
          <a:p>
            <a:pPr algn="ctr"/>
            <a:br>
              <a:rPr lang="en-CA" sz="3100" dirty="0"/>
            </a:br>
            <a:r>
              <a:rPr lang="en-CA" sz="3600" b="1" dirty="0"/>
              <a:t>Situation 2: </a:t>
            </a:r>
            <a:r>
              <a:rPr lang="en-US" sz="3600" b="1" i="1" dirty="0"/>
              <a:t>Shelter-based strategies against COVID-19</a:t>
            </a:r>
            <a:br>
              <a:rPr lang="en-US" sz="3100" b="1" i="1" dirty="0"/>
            </a:br>
            <a:br>
              <a:rPr lang="en-US" sz="1500" dirty="0"/>
            </a:br>
            <a:endParaRPr lang="en-CA" sz="15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39885" y="2372170"/>
            <a:ext cx="438912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E0A45-C353-4812-B310-C0AD82273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0984" y="2508105"/>
            <a:ext cx="5215016" cy="3632493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What can the shelters do to support?</a:t>
            </a:r>
          </a:p>
          <a:p>
            <a:pPr marL="457200" lvl="1" indent="0">
              <a:buNone/>
            </a:pPr>
            <a:r>
              <a:rPr lang="en-US" sz="2000" dirty="0"/>
              <a:t>Children are going to a common area instead of going to their rooms to change clothes, wash hands, etc. 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CA" sz="2400" b="1" dirty="0"/>
              <a:t>What additional precautions ensure minimum risk of COVID-19 transmission?</a:t>
            </a:r>
          </a:p>
          <a:p>
            <a:pPr marL="457200" indent="-457200">
              <a:buFont typeface="+mj-lt"/>
              <a:buAutoNum type="arabicPeriod"/>
            </a:pPr>
            <a:endParaRPr lang="en-CA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A8B4F4-7813-4809-B080-6E843D210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533" y="1459219"/>
            <a:ext cx="5393879" cy="41739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423F8FE-D77F-4727-99B8-1C2FC3388B6B}"/>
              </a:ext>
            </a:extLst>
          </p:cNvPr>
          <p:cNvSpPr txBox="1"/>
          <p:nvPr/>
        </p:nvSpPr>
        <p:spPr>
          <a:xfrm>
            <a:off x="5755948" y="5656071"/>
            <a:ext cx="6099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200" dirty="0"/>
              <a:t>https://www.myhealthunit.ca/en/health-professionals-partners/resources/Group-home-and-shelter/2019-Revised-IPAC-Resource-for-Community-Shelters.pdf</a:t>
            </a:r>
          </a:p>
        </p:txBody>
      </p:sp>
    </p:spTree>
    <p:extLst>
      <p:ext uri="{BB962C8B-B14F-4D97-AF65-F5344CB8AC3E}">
        <p14:creationId xmlns:p14="http://schemas.microsoft.com/office/powerpoint/2010/main" val="4285593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62B532-3A4E-477F-96B7-30B159363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CA" sz="4800" b="1" dirty="0"/>
              <a:t>Situation 2 analysis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CF957B3-3FBD-4CEF-A757-B45C0E105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038" y="2336800"/>
            <a:ext cx="5764212" cy="39020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CA" sz="2000" b="1" dirty="0">
                <a:ea typeface="+mn-lt"/>
                <a:cs typeface="+mn-lt"/>
              </a:rPr>
              <a:t>When children return from schools:</a:t>
            </a:r>
          </a:p>
          <a:p>
            <a:r>
              <a:rPr lang="en-CA" sz="2000" dirty="0">
                <a:ea typeface="+mn-lt"/>
                <a:cs typeface="+mn-lt"/>
              </a:rPr>
              <a:t>Clean their hands first – hand sanitizer will not remove visible soil. Wash hands at a sink.</a:t>
            </a:r>
          </a:p>
          <a:p>
            <a:r>
              <a:rPr lang="en-CA" sz="2000" dirty="0">
                <a:ea typeface="+mn-lt"/>
                <a:cs typeface="+mn-lt"/>
              </a:rPr>
              <a:t>Change their masks.</a:t>
            </a:r>
            <a:endParaRPr lang="en-CA" sz="2000" dirty="0">
              <a:cs typeface="Calibri" panose="020F0502020204030204"/>
            </a:endParaRPr>
          </a:p>
          <a:p>
            <a:r>
              <a:rPr lang="en-CA" sz="2000" dirty="0">
                <a:ea typeface="+mn-lt"/>
                <a:cs typeface="+mn-lt"/>
              </a:rPr>
              <a:t>Maintain physical distance from others where possible.</a:t>
            </a:r>
            <a:endParaRPr lang="en-CA" sz="2000" dirty="0"/>
          </a:p>
          <a:p>
            <a:r>
              <a:rPr lang="en-CA" sz="2000" dirty="0">
                <a:ea typeface="+mn-lt"/>
                <a:cs typeface="+mn-lt"/>
              </a:rPr>
              <a:t>No need to keep your shoes outside; do a risk assessment for your clothes (visible dirt, length of time worn, etc.).</a:t>
            </a:r>
          </a:p>
          <a:p>
            <a:r>
              <a:rPr lang="en-CA" sz="2000" dirty="0">
                <a:ea typeface="+mn-lt"/>
                <a:cs typeface="+mn-lt"/>
              </a:rPr>
              <a:t>Follow the practices already in place at the shelters – this should be sufficient to prevent transmission</a:t>
            </a:r>
            <a:endParaRPr lang="en-CA" sz="2000" dirty="0"/>
          </a:p>
          <a:p>
            <a:pPr marL="0" indent="0">
              <a:buNone/>
            </a:pPr>
            <a:endParaRPr lang="en-CA" sz="1900" dirty="0"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E48D1A-1A85-46F0-A37B-A0BE9CB309F3}"/>
              </a:ext>
            </a:extLst>
          </p:cNvPr>
          <p:cNvSpPr txBox="1"/>
          <p:nvPr/>
        </p:nvSpPr>
        <p:spPr>
          <a:xfrm>
            <a:off x="5370499" y="5893307"/>
            <a:ext cx="617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200" dirty="0"/>
              <a:t>https://www.alamy.com/keep-your-distance-or-social-distancing-sign-with-children-cartoon-characters-illustration-image368979164.html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EC2D989-8C80-48A0-9018-03838F092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355" y="2663638"/>
            <a:ext cx="4667901" cy="292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757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3203E4BD-30E1-42F5-9949-FF7CA56A9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C327D2-40E5-49CE-8766-45C96BA71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9789" y="349664"/>
            <a:ext cx="7490565" cy="16383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/>
              <a:t>Situation 2 </a:t>
            </a:r>
            <a:r>
              <a:rPr lang="en-US" sz="4800" b="1" dirty="0" err="1"/>
              <a:t>cont</a:t>
            </a:r>
            <a:r>
              <a:rPr lang="en-US" sz="4800" b="1" dirty="0"/>
              <a:t>…</a:t>
            </a:r>
          </a:p>
        </p:txBody>
      </p:sp>
      <p:sp>
        <p:nvSpPr>
          <p:cNvPr id="37" name="Rectangle 28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6441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0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2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5" y="424614"/>
            <a:ext cx="3461419" cy="57834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C09ABD-844D-4321-A8F7-E7791221A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712" y="301871"/>
            <a:ext cx="1674777" cy="16861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EB6111-0623-4811-9327-00F3F83AA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712" y="2467768"/>
            <a:ext cx="1735762" cy="16861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B9268B-AA80-4765-A3A0-6236816606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886" y="4644655"/>
            <a:ext cx="2729413" cy="16861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3E423D-7364-4117-8E6B-E5F080A36C8C}"/>
              </a:ext>
            </a:extLst>
          </p:cNvPr>
          <p:cNvSpPr txBox="1"/>
          <p:nvPr/>
        </p:nvSpPr>
        <p:spPr>
          <a:xfrm>
            <a:off x="4119789" y="2467768"/>
            <a:ext cx="7928776" cy="3325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Safety measures in the shelters: COVID-19 Toolkit for congregate care settings to prevent transmission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Screening tools and processes to identify people with symptoms (staff, residents, visitors)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Policies on how to handle symptomatic people, and manage outbreaks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Physical distancing protocols (&lt;2m distancing, room occupancy numbers posted, extra furniture removed, signage)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Universal masking, available supply of PPE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96434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6112B4A7-3559-4D03-BE94-7DA52DBD6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C327D2-40E5-49CE-8766-45C96BA71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3041" y="349664"/>
            <a:ext cx="7457314" cy="16383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/>
              <a:t>Situation 2 </a:t>
            </a:r>
            <a:r>
              <a:rPr lang="en-US" sz="4800" b="1" dirty="0" err="1"/>
              <a:t>cont</a:t>
            </a:r>
            <a:r>
              <a:rPr lang="en-US" sz="4800" b="1" dirty="0"/>
              <a:t>…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3361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5" y="252538"/>
            <a:ext cx="3494670" cy="63529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79549484-4232-480A-ADB4-0D8DFC403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948" y="3554275"/>
            <a:ext cx="1292512" cy="1374838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35FECFDC-DF53-483E-8CC7-BEE19C09C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273" y="104693"/>
            <a:ext cx="1353187" cy="1374838"/>
          </a:xfrm>
          <a:prstGeom prst="rect">
            <a:avLst/>
          </a:prstGeom>
        </p:spPr>
      </p:pic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B2F3BA38-A7FD-4D31-A39F-CC0E8CF02B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348" y="5261539"/>
            <a:ext cx="1665807" cy="14917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D8B862-AC5E-4AD6-BE84-F3EDD4F43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348" y="1806833"/>
            <a:ext cx="1978426" cy="13748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3E423D-7364-4117-8E6B-E5F080A36C8C}"/>
              </a:ext>
            </a:extLst>
          </p:cNvPr>
          <p:cNvSpPr txBox="1"/>
          <p:nvPr/>
        </p:nvSpPr>
        <p:spPr>
          <a:xfrm>
            <a:off x="4488873" y="2620641"/>
            <a:ext cx="7115139" cy="30237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Hand hygiene – access to hand sanitizers and soap and water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Vaccination and COVID-19 testing protocols, when appropriate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Disinfection of the environment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Safe use of spaces (occupancy limits, </a:t>
            </a:r>
            <a:r>
              <a:rPr lang="en-US" sz="2400" dirty="0" err="1"/>
              <a:t>cohorting</a:t>
            </a:r>
            <a:r>
              <a:rPr lang="en-US" sz="2400" dirty="0"/>
              <a:t>, staggering time, etc.)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78080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EFC920F-B85A-4068-BD93-41064EDE9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C559108-BBAE-426C-8564-051D2BA6D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2BC35EE-6650-42D2-AEFB-4B7CD1AFC9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952C743-9049-4DFB-878B-2AB07B6E4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3E6ED-BBEF-4556-B6BE-C1900A172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425" y="717403"/>
            <a:ext cx="4709345" cy="1483632"/>
          </a:xfrm>
        </p:spPr>
        <p:txBody>
          <a:bodyPr anchor="b">
            <a:normAutofit fontScale="90000"/>
          </a:bodyPr>
          <a:lstStyle/>
          <a:p>
            <a:pPr algn="ctr"/>
            <a:br>
              <a:rPr lang="en-CA" sz="3100" dirty="0"/>
            </a:br>
            <a:r>
              <a:rPr lang="en-CA" sz="3600" b="1" dirty="0"/>
              <a:t>Situation 3: Children and COVID-19 now</a:t>
            </a:r>
            <a:br>
              <a:rPr lang="en-US" sz="3100" b="1" i="1" dirty="0"/>
            </a:br>
            <a:br>
              <a:rPr lang="en-US" sz="1500" dirty="0"/>
            </a:br>
            <a:endParaRPr lang="en-CA" sz="15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39885" y="2372170"/>
            <a:ext cx="438912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Graphical user interface, background pattern&#10;&#10;Description automatically generated">
            <a:extLst>
              <a:ext uri="{FF2B5EF4-FFF2-40B4-BE49-F238E27FC236}">
                <a16:creationId xmlns:a16="http://schemas.microsoft.com/office/drawing/2014/main" id="{C2871CED-E6BA-4F4F-9345-34AF36C5D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842" y="1340207"/>
            <a:ext cx="4901215" cy="44810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1B4B89D-4E28-4E4D-9946-A606DB19C730}"/>
              </a:ext>
            </a:extLst>
          </p:cNvPr>
          <p:cNvSpPr txBox="1"/>
          <p:nvPr/>
        </p:nvSpPr>
        <p:spPr>
          <a:xfrm>
            <a:off x="7843927" y="5935081"/>
            <a:ext cx="36876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200"/>
              <a:t>https://kalliopekathryne.com/category/delta-variant/</a:t>
            </a:r>
            <a:endParaRPr lang="en-CA" sz="1200" dirty="0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BB916CE0-5000-4449-A004-2D342A2C6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2520505"/>
            <a:ext cx="6223785" cy="3742762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What are the symptoms of COVID-19 in children?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2400" b="1" dirty="0"/>
              <a:t>Is the delta variant causing more severe disease in children?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2400" b="1" dirty="0"/>
              <a:t>Is the COVID-19 vaccine safe for children?  What about </a:t>
            </a:r>
            <a:r>
              <a:rPr lang="en-CA" sz="2400" b="1" dirty="0" err="1"/>
              <a:t>myo</a:t>
            </a:r>
            <a:r>
              <a:rPr lang="en-CA" sz="2400" b="1" dirty="0"/>
              <a:t>/pericarditis? Any idea when there will be a vaccine for children under 12?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CA" sz="2400" b="1" dirty="0"/>
              <a:t>Are there statistics on school-age children contracting COVID-19 in Toronto/Ontario now?</a:t>
            </a:r>
          </a:p>
          <a:p>
            <a:pPr marL="0" indent="0">
              <a:buNone/>
            </a:pPr>
            <a:endParaRPr lang="en-CA" sz="1700" b="1" dirty="0"/>
          </a:p>
        </p:txBody>
      </p:sp>
    </p:spTree>
    <p:extLst>
      <p:ext uri="{BB962C8B-B14F-4D97-AF65-F5344CB8AC3E}">
        <p14:creationId xmlns:p14="http://schemas.microsoft.com/office/powerpoint/2010/main" val="3893634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B1896-9564-4D78-9C74-A907C0430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7200" dirty="0"/>
              <a:t>What are the symptoms of COVID-19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in children?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0B662F-16EE-5F48-8759-4C525387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89019" y="6356350"/>
            <a:ext cx="126881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040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C327D2-40E5-49CE-8766-45C96BA71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CA" sz="4800" b="1" dirty="0"/>
              <a:t>Symptoms of COVID-19 in children</a:t>
            </a:r>
            <a:endParaRPr lang="en-US" sz="4800" b="1" dirty="0">
              <a:ea typeface="+mj-lt"/>
              <a:cs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D35AA-8714-4801-BCA3-BDE6FB5AC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972" y="2281165"/>
            <a:ext cx="3743660" cy="35538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/>
            <a:endParaRPr lang="en-US" sz="20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2000" dirty="0">
              <a:cs typeface="Calibri" panose="020F0502020204030204"/>
            </a:endParaRPr>
          </a:p>
          <a:p>
            <a:pPr marL="0" indent="0">
              <a:buNone/>
            </a:pPr>
            <a:endParaRPr lang="en-US" sz="2000" dirty="0">
              <a:cs typeface="Calibri" panose="020F0502020204030204"/>
            </a:endParaRPr>
          </a:p>
          <a:p>
            <a:pPr marL="457200" indent="-457200"/>
            <a:endParaRPr lang="en-US" sz="2000" dirty="0">
              <a:cs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7B4DC42-7E21-494A-A9B0-280767FC51F8}"/>
              </a:ext>
            </a:extLst>
          </p:cNvPr>
          <p:cNvSpPr txBox="1">
            <a:spLocks/>
          </p:cNvSpPr>
          <p:nvPr/>
        </p:nvSpPr>
        <p:spPr>
          <a:xfrm>
            <a:off x="129031" y="2450138"/>
            <a:ext cx="910461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Generally, the same as adults, but milder</a:t>
            </a:r>
          </a:p>
          <a:p>
            <a:r>
              <a:rPr lang="en-CA" dirty="0"/>
              <a:t>Cough, cold, runny nose</a:t>
            </a:r>
          </a:p>
          <a:p>
            <a:r>
              <a:rPr lang="en-CA" dirty="0"/>
              <a:t>Fever</a:t>
            </a:r>
          </a:p>
          <a:p>
            <a:r>
              <a:rPr lang="en-CA" dirty="0"/>
              <a:t>Nausea, vomiting, diarrhea, stomach ache</a:t>
            </a:r>
          </a:p>
          <a:p>
            <a:r>
              <a:rPr lang="en-CA" dirty="0"/>
              <a:t>Loss of taste and/or smell </a:t>
            </a:r>
          </a:p>
          <a:p>
            <a:r>
              <a:rPr lang="en-CA" dirty="0"/>
              <a:t>Poor feeding in infants, loss of appetite</a:t>
            </a:r>
          </a:p>
          <a:p>
            <a:r>
              <a:rPr lang="en-CA" dirty="0"/>
              <a:t>Headache, muscle aches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56590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DD77B92-CB36-4B20-A59A-59625E0F0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E8921B-C984-429F-A5A4-8B66AF72F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en-CA" sz="4800" b="1" dirty="0"/>
              <a:t>Topics today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01E6913-5A0D-42CD-AE92-8C480BC25F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2757987"/>
              </p:ext>
            </p:extLst>
          </p:nvPr>
        </p:nvGraphicFramePr>
        <p:xfrm>
          <a:off x="5407705" y="1014154"/>
          <a:ext cx="5962720" cy="4979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79133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C327D2-40E5-49CE-8766-45C96BA71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CA" sz="4800" b="1" dirty="0"/>
              <a:t>Symptoms of COVID-19 in children</a:t>
            </a:r>
            <a:endParaRPr lang="en-US" sz="4800" b="1" dirty="0">
              <a:ea typeface="+mj-lt"/>
              <a:cs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D35AA-8714-4801-BCA3-BDE6FB5AC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972" y="2281165"/>
            <a:ext cx="3743660" cy="35538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/>
            <a:endParaRPr lang="en-US" sz="20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2000" dirty="0">
              <a:cs typeface="Calibri" panose="020F0502020204030204"/>
            </a:endParaRPr>
          </a:p>
          <a:p>
            <a:pPr marL="0" indent="0">
              <a:buNone/>
            </a:pPr>
            <a:endParaRPr lang="en-US" sz="2000" dirty="0">
              <a:cs typeface="Calibri" panose="020F0502020204030204"/>
            </a:endParaRPr>
          </a:p>
          <a:p>
            <a:pPr marL="457200" indent="-457200"/>
            <a:endParaRPr lang="en-US" sz="2000" dirty="0">
              <a:cs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D7E5110-6618-45CB-A620-EF82985985F9}"/>
              </a:ext>
            </a:extLst>
          </p:cNvPr>
          <p:cNvSpPr txBox="1">
            <a:spLocks/>
          </p:cNvSpPr>
          <p:nvPr/>
        </p:nvSpPr>
        <p:spPr>
          <a:xfrm>
            <a:off x="156882" y="245013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/>
              <a:t>30% or more have no symptoms</a:t>
            </a:r>
          </a:p>
          <a:p>
            <a:r>
              <a:rPr lang="en-CA"/>
              <a:t>Some only have one symptom</a:t>
            </a:r>
          </a:p>
          <a:p>
            <a:r>
              <a:rPr lang="en-CA"/>
              <a:t>Vast majority have mild disease</a:t>
            </a:r>
          </a:p>
          <a:p>
            <a:r>
              <a:rPr lang="en-CA"/>
              <a:t>Vast majority get better within 1-2 weeks with rest and symptom management at home</a:t>
            </a:r>
          </a:p>
          <a:p>
            <a:endParaRPr lang="en-CA"/>
          </a:p>
          <a:p>
            <a:r>
              <a:rPr lang="en-CA"/>
              <a:t>Small percentage get more serious symptoms and require admission to hospital (less than 1%, 0.68%)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79720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C327D2-40E5-49CE-8766-45C96BA71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CA" sz="4800" b="1" dirty="0"/>
              <a:t>MIS-C</a:t>
            </a:r>
            <a:endParaRPr lang="en-US" sz="4800" b="1" dirty="0">
              <a:ea typeface="+mj-lt"/>
              <a:cs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D35AA-8714-4801-BCA3-BDE6FB5AC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972" y="2281165"/>
            <a:ext cx="3743660" cy="35538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/>
            <a:endParaRPr lang="en-US" sz="20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2000" dirty="0">
              <a:cs typeface="Calibri" panose="020F0502020204030204"/>
            </a:endParaRPr>
          </a:p>
          <a:p>
            <a:pPr marL="0" indent="0">
              <a:buNone/>
            </a:pPr>
            <a:endParaRPr lang="en-US" sz="2000" dirty="0">
              <a:cs typeface="Calibri" panose="020F0502020204030204"/>
            </a:endParaRPr>
          </a:p>
          <a:p>
            <a:pPr marL="457200" indent="-457200"/>
            <a:endParaRPr lang="en-US" sz="2000" dirty="0">
              <a:cs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6F339BC-60D7-42EA-AA2A-F2D75B1C5050}"/>
              </a:ext>
            </a:extLst>
          </p:cNvPr>
          <p:cNvSpPr txBox="1">
            <a:spLocks/>
          </p:cNvSpPr>
          <p:nvPr/>
        </p:nvSpPr>
        <p:spPr>
          <a:xfrm>
            <a:off x="345234" y="2281165"/>
            <a:ext cx="10700547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/>
              <a:t>Rare complication after COVID-19 seen in children (0.03%)</a:t>
            </a:r>
          </a:p>
          <a:p>
            <a:endParaRPr lang="en-CA"/>
          </a:p>
          <a:p>
            <a:r>
              <a:rPr lang="en-CA"/>
              <a:t>Stands for: ‘multi-system inflammatory syndrome in children’</a:t>
            </a:r>
          </a:p>
          <a:p>
            <a:r>
              <a:rPr lang="en-CA"/>
              <a:t>3-6 weeks after the initial infection</a:t>
            </a:r>
          </a:p>
          <a:p>
            <a:r>
              <a:rPr lang="en-CA"/>
              <a:t>An overactive inflammatory response in the body</a:t>
            </a:r>
          </a:p>
          <a:p>
            <a:pPr lvl="1"/>
            <a:r>
              <a:rPr lang="en-CA"/>
              <a:t>the body’s immune system has overreacted to the infection</a:t>
            </a:r>
          </a:p>
          <a:p>
            <a:pPr lvl="1"/>
            <a:r>
              <a:rPr lang="en-CA"/>
              <a:t>this inflammation can affect several organs in the body</a:t>
            </a:r>
          </a:p>
          <a:p>
            <a:r>
              <a:rPr lang="en-CA"/>
              <a:t>High fever, stomach ache, diarrhea, rash</a:t>
            </a:r>
          </a:p>
          <a:p>
            <a:r>
              <a:rPr lang="en-CA"/>
              <a:t>Treated in hospital with medications that manage the inflammation</a:t>
            </a:r>
          </a:p>
          <a:p>
            <a:r>
              <a:rPr lang="en-CA"/>
              <a:t>Most children recover completely with timely medical care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32455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C327D2-40E5-49CE-8766-45C96BA71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CA" sz="4800" b="1" dirty="0"/>
              <a:t>Long COVID</a:t>
            </a:r>
            <a:endParaRPr lang="en-US" sz="4800" b="1" dirty="0">
              <a:ea typeface="+mj-lt"/>
              <a:cs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98EB54E-E769-46E2-A0BE-17A04222B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184" y="2287325"/>
            <a:ext cx="10515600" cy="4351338"/>
          </a:xfrm>
        </p:spPr>
        <p:txBody>
          <a:bodyPr/>
          <a:lstStyle/>
          <a:p>
            <a:r>
              <a:rPr lang="en-CA" dirty="0"/>
              <a:t>Has been reported to occur in adults</a:t>
            </a:r>
          </a:p>
          <a:p>
            <a:r>
              <a:rPr lang="en-CA" dirty="0"/>
              <a:t>Ongoing, persistent symptoms after recovering from the initial infection</a:t>
            </a:r>
          </a:p>
          <a:p>
            <a:pPr lvl="1"/>
            <a:r>
              <a:rPr lang="en-CA" dirty="0"/>
              <a:t>Fatigue, sleep problems, joint pains, headaches, shortness of breath</a:t>
            </a:r>
          </a:p>
          <a:p>
            <a:endParaRPr lang="en-CA" dirty="0"/>
          </a:p>
          <a:p>
            <a:r>
              <a:rPr lang="en-CA" dirty="0"/>
              <a:t>Appears to occur in children as well, but less often than in adults</a:t>
            </a:r>
          </a:p>
          <a:p>
            <a:r>
              <a:rPr lang="en-CA" dirty="0"/>
              <a:t>Early days – possibly affects 1% of children infected</a:t>
            </a:r>
          </a:p>
          <a:p>
            <a:r>
              <a:rPr lang="en-CA" dirty="0"/>
              <a:t>Early days – but it appears as though children’s symptoms improve over time</a:t>
            </a:r>
          </a:p>
        </p:txBody>
      </p:sp>
    </p:spTree>
    <p:extLst>
      <p:ext uri="{BB962C8B-B14F-4D97-AF65-F5344CB8AC3E}">
        <p14:creationId xmlns:p14="http://schemas.microsoft.com/office/powerpoint/2010/main" val="2348572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B1896-9564-4D78-9C74-A907C0430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7200" dirty="0"/>
              <a:t>Is the delta variant causing more severe disease 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 children?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0B662F-16EE-5F48-8759-4C525387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89019" y="6356350"/>
            <a:ext cx="126881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749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058" y="0"/>
            <a:ext cx="7909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98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C327D2-40E5-49CE-8766-45C96BA71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972" y="386930"/>
            <a:ext cx="11071390" cy="1298448"/>
          </a:xfrm>
        </p:spPr>
        <p:txBody>
          <a:bodyPr anchor="b">
            <a:normAutofit fontScale="90000"/>
          </a:bodyPr>
          <a:lstStyle/>
          <a:p>
            <a:r>
              <a:rPr lang="en-CA" sz="4800" b="1" dirty="0"/>
              <a:t>How is infection with the Delta variant different?</a:t>
            </a:r>
            <a:endParaRPr lang="en-US" sz="4800" b="1" dirty="0">
              <a:ea typeface="+mj-lt"/>
              <a:cs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D35AA-8714-4801-BCA3-BDE6FB5AC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972" y="2281165"/>
            <a:ext cx="3743660" cy="35538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/>
            <a:endParaRPr lang="en-US" sz="20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2000" dirty="0">
              <a:cs typeface="Calibri" panose="020F0502020204030204"/>
            </a:endParaRPr>
          </a:p>
          <a:p>
            <a:pPr marL="0" indent="0">
              <a:buNone/>
            </a:pPr>
            <a:endParaRPr lang="en-US" sz="2000" dirty="0">
              <a:cs typeface="Calibri" panose="020F0502020204030204"/>
            </a:endParaRPr>
          </a:p>
          <a:p>
            <a:pPr marL="457200" indent="-457200"/>
            <a:endParaRPr lang="en-US" sz="2000" dirty="0">
              <a:cs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B4DAF51-FBDC-40AA-AF07-8AEC79CE5316}"/>
              </a:ext>
            </a:extLst>
          </p:cNvPr>
          <p:cNvSpPr txBox="1">
            <a:spLocks/>
          </p:cNvSpPr>
          <p:nvPr/>
        </p:nvSpPr>
        <p:spPr>
          <a:xfrm>
            <a:off x="532523" y="2312880"/>
            <a:ext cx="110457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/>
              <a:t>The delta variant of the virus that causes COVID-19 spreads more easily than previous variants, that is, it is more infectious or more transmissible</a:t>
            </a:r>
          </a:p>
          <a:p>
            <a:endParaRPr lang="en-CA"/>
          </a:p>
          <a:p>
            <a:r>
              <a:rPr lang="en-CA"/>
              <a:t>It appears that the delta variant may cause more severe disease in adults</a:t>
            </a:r>
          </a:p>
          <a:p>
            <a:endParaRPr lang="en-CA"/>
          </a:p>
          <a:p>
            <a:r>
              <a:rPr lang="en-CA"/>
              <a:t>Evidence so far has shown that it </a:t>
            </a:r>
            <a:r>
              <a:rPr lang="en-CA" b="1"/>
              <a:t>does not cause more severe disease in children</a:t>
            </a:r>
          </a:p>
          <a:p>
            <a:r>
              <a:rPr lang="en-CA"/>
              <a:t>More children admitted to hospital in some states of the U.S. because overall more children infected (proportion of children requiring hospitalization is the same as with other variants)</a:t>
            </a:r>
          </a:p>
          <a:p>
            <a:r>
              <a:rPr lang="en-CA"/>
              <a:t>Vaccine very effective in preventing severe disease from delta variant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978758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" y="223837"/>
            <a:ext cx="11391900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199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C327D2-40E5-49CE-8766-45C96BA71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 fontScale="90000"/>
          </a:bodyPr>
          <a:lstStyle/>
          <a:p>
            <a:r>
              <a:rPr lang="en-CA" sz="4800" b="1" dirty="0"/>
              <a:t>Summary: symptoms of COVID-19 in children</a:t>
            </a:r>
            <a:endParaRPr lang="en-US" sz="4800" b="1" dirty="0">
              <a:ea typeface="+mj-lt"/>
              <a:cs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D35AA-8714-4801-BCA3-BDE6FB5AC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972" y="2281165"/>
            <a:ext cx="3743660" cy="35538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/>
            <a:endParaRPr lang="en-US" sz="20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2000" dirty="0">
              <a:cs typeface="Calibri" panose="020F0502020204030204"/>
            </a:endParaRPr>
          </a:p>
          <a:p>
            <a:pPr marL="0" indent="0">
              <a:buNone/>
            </a:pPr>
            <a:endParaRPr lang="en-US" sz="2000" dirty="0">
              <a:cs typeface="Calibri" panose="020F0502020204030204"/>
            </a:endParaRPr>
          </a:p>
          <a:p>
            <a:pPr marL="457200" indent="-457200"/>
            <a:endParaRPr lang="en-US" sz="2000" dirty="0">
              <a:cs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E1781F-0427-4F7A-B140-D098967A7A32}"/>
              </a:ext>
            </a:extLst>
          </p:cNvPr>
          <p:cNvSpPr txBox="1">
            <a:spLocks/>
          </p:cNvSpPr>
          <p:nvPr/>
        </p:nvSpPr>
        <p:spPr>
          <a:xfrm>
            <a:off x="433881" y="243775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/>
              <a:t>Vast majority asymptomatic or mild disease</a:t>
            </a:r>
          </a:p>
          <a:p>
            <a:pPr lvl="1"/>
            <a:r>
              <a:rPr lang="en-CA"/>
              <a:t>Severe disease/hospitalization – </a:t>
            </a:r>
            <a:r>
              <a:rPr lang="en-CA" b="1"/>
              <a:t>RARE</a:t>
            </a:r>
            <a:r>
              <a:rPr lang="en-CA"/>
              <a:t> (0.68%)</a:t>
            </a:r>
          </a:p>
          <a:p>
            <a:pPr lvl="1"/>
            <a:r>
              <a:rPr lang="en-CA"/>
              <a:t>MIS-C – </a:t>
            </a:r>
            <a:r>
              <a:rPr lang="en-CA" b="1"/>
              <a:t>RARE</a:t>
            </a:r>
            <a:r>
              <a:rPr lang="en-CA"/>
              <a:t> (0.03%)</a:t>
            </a:r>
          </a:p>
          <a:p>
            <a:pPr lvl="1"/>
            <a:r>
              <a:rPr lang="en-CA"/>
              <a:t>Long COVID –</a:t>
            </a:r>
            <a:r>
              <a:rPr lang="en-CA" b="1"/>
              <a:t>RARE</a:t>
            </a:r>
            <a:r>
              <a:rPr lang="en-CA"/>
              <a:t> (1%?)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CA"/>
          </a:p>
          <a:p>
            <a:r>
              <a:rPr lang="en-CA"/>
              <a:t>Delta variant is more infectious/spreads from person to person more easily, but does not appear to cause more severe disease in children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236575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B1896-9564-4D78-9C74-A907C0430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dirty="0"/>
              <a:t>COVID-19 Vaccine Safety and Children</a:t>
            </a: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0B662F-16EE-5F48-8759-4C525387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89019" y="6356350"/>
            <a:ext cx="126881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0468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C327D2-40E5-49CE-8766-45C96BA71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CA" sz="4800" b="1" dirty="0"/>
              <a:t>COVID-19 vaccine safety and children</a:t>
            </a:r>
            <a:endParaRPr lang="en-US" sz="4800" b="1" dirty="0">
              <a:ea typeface="+mj-lt"/>
              <a:cs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D35AA-8714-4801-BCA3-BDE6FB5AC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972" y="2281165"/>
            <a:ext cx="3743660" cy="35538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/>
            <a:endParaRPr lang="en-US" sz="20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2000" dirty="0">
              <a:cs typeface="Calibri" panose="020F0502020204030204"/>
            </a:endParaRPr>
          </a:p>
          <a:p>
            <a:pPr marL="0" indent="0">
              <a:buNone/>
            </a:pPr>
            <a:endParaRPr lang="en-US" sz="2000" dirty="0">
              <a:cs typeface="Calibri" panose="020F0502020204030204"/>
            </a:endParaRPr>
          </a:p>
          <a:p>
            <a:pPr marL="457200" indent="-457200"/>
            <a:endParaRPr lang="en-US" sz="2000" dirty="0">
              <a:cs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65376C5-5100-478A-B5C5-D91D0F7A2DF0}"/>
              </a:ext>
            </a:extLst>
          </p:cNvPr>
          <p:cNvSpPr txBox="1">
            <a:spLocks/>
          </p:cNvSpPr>
          <p:nvPr/>
        </p:nvSpPr>
        <p:spPr>
          <a:xfrm>
            <a:off x="311972" y="2216403"/>
            <a:ext cx="1101226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/>
              <a:t>Millions of doses administered to children aged 12-17 years of age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A"/>
          </a:p>
          <a:p>
            <a:r>
              <a:rPr lang="en-CA"/>
              <a:t>Rare side effect of pericarditis or myocarditis seen (0.01%)</a:t>
            </a:r>
          </a:p>
          <a:p>
            <a:r>
              <a:rPr lang="en-CA"/>
              <a:t>Inflammation of the heart muscle and/or the sac that surrounds the heart</a:t>
            </a:r>
          </a:p>
          <a:p>
            <a:r>
              <a:rPr lang="en-CA"/>
              <a:t>Chest pain, chest discomfort, heart racing, lightheaded</a:t>
            </a:r>
          </a:p>
          <a:p>
            <a:r>
              <a:rPr lang="en-CA"/>
              <a:t>Usually occurs 2-7days after the vaccine dose</a:t>
            </a:r>
          </a:p>
          <a:p>
            <a:r>
              <a:rPr lang="en-CA"/>
              <a:t>Treated with rest and anti-inflammatory medication like ibuprofen/Advil, usually at home, rarely need hospitalization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62373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5F2C83-3522-41A7-BE67-3EB29C647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378364"/>
          </a:xfrm>
        </p:spPr>
        <p:txBody>
          <a:bodyPr anchor="ctr">
            <a:normAutofit fontScale="90000"/>
          </a:bodyPr>
          <a:lstStyle/>
          <a:p>
            <a:r>
              <a:rPr lang="en-CA" sz="4800" b="1" dirty="0"/>
              <a:t>Speakers and Facilitators – SickKids &amp; VAW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97331-2628-47F4-BC16-14A073291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859" y="2560321"/>
            <a:ext cx="11800285" cy="4133087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r>
              <a:rPr lang="en-CA" sz="3200" dirty="0">
                <a:cs typeface="Calibri" panose="020F0502020204030204"/>
              </a:rPr>
              <a:t>Anu Wadhwa, MD, Staff Physician, Infectious Diseases Specialist [SickKids]</a:t>
            </a:r>
          </a:p>
          <a:p>
            <a:r>
              <a:rPr lang="en-CA" sz="3200" dirty="0">
                <a:cs typeface="Calibri" panose="020F0502020204030204"/>
              </a:rPr>
              <a:t>Laurie Streitenberger, RN, Senior Manager Infection Prevention and Control [SickKids]</a:t>
            </a:r>
          </a:p>
          <a:p>
            <a:r>
              <a:rPr lang="en-CA" sz="3200" dirty="0">
                <a:cs typeface="Calibri" panose="020F0502020204030204"/>
              </a:rPr>
              <a:t>Anna Cotic, RN, Occupational Hygienist [SickKids]</a:t>
            </a:r>
          </a:p>
          <a:p>
            <a:r>
              <a:rPr lang="en-CA" sz="3200" dirty="0">
                <a:cs typeface="Calibri" panose="020F0502020204030204"/>
              </a:rPr>
              <a:t>Alice Heisley, RN, Team Lead Covid-19 Testing Center [SickKids]</a:t>
            </a:r>
          </a:p>
          <a:p>
            <a:r>
              <a:rPr lang="en-CA" sz="3200" dirty="0">
                <a:cs typeface="Calibri" panose="020F0502020204030204"/>
              </a:rPr>
              <a:t>Ambuja Banerjee, MSc, VAW IPAC Champion [VAW Network]</a:t>
            </a:r>
          </a:p>
          <a:p>
            <a:r>
              <a:rPr lang="en-CA" sz="3200" dirty="0">
                <a:cs typeface="Calibri" panose="020F0502020204030204"/>
              </a:rPr>
              <a:t>Chitra Gnanasabesan, RRT, Senior Project Manager, Lead CSS [SickKids]</a:t>
            </a:r>
          </a:p>
          <a:p>
            <a:pPr marL="0" indent="0">
              <a:buNone/>
            </a:pPr>
            <a:endParaRPr lang="en-CA" sz="2000" dirty="0">
              <a:cs typeface="Calibri" panose="020F0502020204030204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0180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C327D2-40E5-49CE-8766-45C96BA71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CA" sz="4800" b="1" dirty="0"/>
              <a:t>COVID-19 vaccine and myo-/pericarditis</a:t>
            </a:r>
            <a:endParaRPr lang="en-US" sz="4800" b="1" dirty="0">
              <a:ea typeface="+mj-lt"/>
              <a:cs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D35AA-8714-4801-BCA3-BDE6FB5AC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972" y="2281165"/>
            <a:ext cx="3743660" cy="35538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/>
            <a:endParaRPr lang="en-US" sz="20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2000" dirty="0">
              <a:cs typeface="Calibri" panose="020F0502020204030204"/>
            </a:endParaRPr>
          </a:p>
          <a:p>
            <a:pPr marL="0" indent="0">
              <a:buNone/>
            </a:pPr>
            <a:endParaRPr lang="en-US" sz="2000" dirty="0">
              <a:cs typeface="Calibri" panose="020F0502020204030204"/>
            </a:endParaRPr>
          </a:p>
          <a:p>
            <a:pPr marL="457200" indent="-457200"/>
            <a:endParaRPr lang="en-US" sz="2000" dirty="0">
              <a:cs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B287780-E724-4227-B5D6-5F5A7101DFD3}"/>
              </a:ext>
            </a:extLst>
          </p:cNvPr>
          <p:cNvSpPr txBox="1">
            <a:spLocks/>
          </p:cNvSpPr>
          <p:nvPr/>
        </p:nvSpPr>
        <p:spPr>
          <a:xfrm>
            <a:off x="344184" y="2312880"/>
            <a:ext cx="1088679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b="1"/>
              <a:t>Rare</a:t>
            </a:r>
          </a:p>
          <a:p>
            <a:r>
              <a:rPr lang="en-CA"/>
              <a:t>Occurs in approximately 100 people per million vaccine doses given</a:t>
            </a:r>
          </a:p>
          <a:p>
            <a:r>
              <a:rPr lang="en-CA"/>
              <a:t>Compare this with 450 people per million cases of COVID-19 infection</a:t>
            </a:r>
          </a:p>
          <a:p>
            <a:endParaRPr lang="en-CA"/>
          </a:p>
          <a:p>
            <a:r>
              <a:rPr lang="en-CA"/>
              <a:t>Risk is higher with actual infection</a:t>
            </a:r>
          </a:p>
          <a:p>
            <a:endParaRPr lang="en-CA"/>
          </a:p>
          <a:p>
            <a:r>
              <a:rPr lang="en-CA"/>
              <a:t>In Ontario 369 cases of myo/pericarditis reported after vaccination, 3 required admission to the ICU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566758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C327D2-40E5-49CE-8766-45C96BA71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589700" cy="1298448"/>
          </a:xfrm>
        </p:spPr>
        <p:txBody>
          <a:bodyPr anchor="b">
            <a:normAutofit fontScale="90000"/>
          </a:bodyPr>
          <a:lstStyle/>
          <a:p>
            <a:r>
              <a:rPr lang="en-CA" sz="4800" b="1" dirty="0"/>
              <a:t>COVID-19 vaccines and children under 12 years</a:t>
            </a:r>
            <a:endParaRPr lang="en-US" sz="4800" b="1" dirty="0">
              <a:ea typeface="+mj-lt"/>
              <a:cs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D35AA-8714-4801-BCA3-BDE6FB5AC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972" y="2281165"/>
            <a:ext cx="3743660" cy="35538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/>
            <a:endParaRPr lang="en-US" sz="20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2000" dirty="0">
              <a:cs typeface="Calibri" panose="020F0502020204030204"/>
            </a:endParaRPr>
          </a:p>
          <a:p>
            <a:pPr marL="0" indent="0">
              <a:buNone/>
            </a:pPr>
            <a:endParaRPr lang="en-US" sz="2000" dirty="0">
              <a:cs typeface="Calibri" panose="020F0502020204030204"/>
            </a:endParaRPr>
          </a:p>
          <a:p>
            <a:pPr marL="457200" indent="-457200"/>
            <a:endParaRPr lang="en-US" sz="2000" dirty="0">
              <a:cs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3C144D3-AFFB-4683-864C-BCFB00A437B2}"/>
              </a:ext>
            </a:extLst>
          </p:cNvPr>
          <p:cNvSpPr txBox="1">
            <a:spLocks/>
          </p:cNvSpPr>
          <p:nvPr/>
        </p:nvSpPr>
        <p:spPr>
          <a:xfrm>
            <a:off x="311971" y="2368769"/>
            <a:ext cx="1073380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Currently not approved for use in children &lt;12 years of age in Canada</a:t>
            </a:r>
          </a:p>
          <a:p>
            <a:r>
              <a:rPr lang="en-CA" dirty="0"/>
              <a:t>Pfizer has recently completed a study of 2,268 children aged 5-11 years of age</a:t>
            </a:r>
          </a:p>
          <a:p>
            <a:pPr lvl="1"/>
            <a:r>
              <a:rPr lang="en-CA" dirty="0"/>
              <a:t>Half of these children received the vaccine (two doses, 21 days apart)</a:t>
            </a:r>
          </a:p>
          <a:p>
            <a:pPr lvl="1"/>
            <a:r>
              <a:rPr lang="en-CA" dirty="0"/>
              <a:t>Showed a very good antibody response</a:t>
            </a:r>
          </a:p>
          <a:p>
            <a:pPr lvl="1"/>
            <a:r>
              <a:rPr lang="en-CA" dirty="0"/>
              <a:t>Numbers too low to comment on severe side effects</a:t>
            </a:r>
          </a:p>
          <a:p>
            <a:pPr lvl="1"/>
            <a:endParaRPr lang="en-CA" dirty="0"/>
          </a:p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914873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 picture containing person, holding, baseball, blue&#10;&#10;Description generated with very high confidence">
            <a:extLst>
              <a:ext uri="{FF2B5EF4-FFF2-40B4-BE49-F238E27FC236}">
                <a16:creationId xmlns:a16="http://schemas.microsoft.com/office/drawing/2014/main" id="{0F020CA5-BF77-48D1-AE5C-877E865BCF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3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660" y="365125"/>
            <a:ext cx="4319729" cy="1899912"/>
          </a:xfrm>
        </p:spPr>
        <p:txBody>
          <a:bodyPr>
            <a:normAutofit/>
          </a:bodyPr>
          <a:lstStyle/>
          <a:p>
            <a:r>
              <a:rPr lang="en-CA" sz="4000" b="1" dirty="0"/>
              <a:t>Predicting the vaccine timeline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660" y="2434201"/>
            <a:ext cx="4984376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CA" sz="2000" dirty="0"/>
          </a:p>
          <a:p>
            <a:r>
              <a:rPr lang="en-CA" sz="2400" dirty="0"/>
              <a:t>Possibly by around Jan 2022 – vaccine approved for 5-11 year-olds</a:t>
            </a:r>
            <a:endParaRPr lang="en-CA" sz="2400" dirty="0">
              <a:cs typeface="Calibri"/>
            </a:endParaRPr>
          </a:p>
          <a:p>
            <a:endParaRPr lang="en-CA" sz="2400" dirty="0"/>
          </a:p>
          <a:p>
            <a:r>
              <a:rPr lang="en-CA" sz="2400" dirty="0"/>
              <a:t>Possibly by around Apr 2022- vaccine approved for 6 month to 5 year-olds</a:t>
            </a:r>
            <a:endParaRPr lang="en-CA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85848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B1896-9564-4D78-9C74-A907C0430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dirty="0"/>
              <a:t>COVID-19 and schools</a:t>
            </a: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0B662F-16EE-5F48-8759-4C525387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89019" y="6356350"/>
            <a:ext cx="126881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539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717" y="0"/>
            <a:ext cx="8398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626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979" y="538435"/>
            <a:ext cx="9070041" cy="578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199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017" y="0"/>
            <a:ext cx="9235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170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86" y="0"/>
            <a:ext cx="113256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239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C327D2-40E5-49CE-8766-45C96BA71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CA" sz="4800" b="1" dirty="0"/>
              <a:t>Summary points: COVID-19 and schools</a:t>
            </a:r>
            <a:endParaRPr lang="en-US" sz="4800" b="1" dirty="0">
              <a:ea typeface="+mj-lt"/>
              <a:cs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D35AA-8714-4801-BCA3-BDE6FB5AC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972" y="2281165"/>
            <a:ext cx="3743660" cy="35538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/>
            <a:endParaRPr lang="en-US" sz="20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2000" dirty="0">
              <a:cs typeface="Calibri" panose="020F0502020204030204"/>
            </a:endParaRPr>
          </a:p>
          <a:p>
            <a:pPr marL="0" indent="0">
              <a:buNone/>
            </a:pPr>
            <a:endParaRPr lang="en-US" sz="2000" dirty="0">
              <a:cs typeface="Calibri" panose="020F0502020204030204"/>
            </a:endParaRPr>
          </a:p>
          <a:p>
            <a:pPr marL="457200" indent="-457200"/>
            <a:endParaRPr lang="en-US" sz="2000" dirty="0">
              <a:cs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9069BF-BD37-40E9-B188-6D50A1EAA50D}"/>
              </a:ext>
            </a:extLst>
          </p:cNvPr>
          <p:cNvSpPr txBox="1">
            <a:spLocks/>
          </p:cNvSpPr>
          <p:nvPr/>
        </p:nvSpPr>
        <p:spPr>
          <a:xfrm>
            <a:off x="311972" y="2368769"/>
            <a:ext cx="1107139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Ontario.ca publicly reports the cases that are associated with schools</a:t>
            </a:r>
          </a:p>
          <a:p>
            <a:r>
              <a:rPr lang="en-CA" dirty="0"/>
              <a:t>Currently approximately 1000 children attending schools in Ontario have been diagnosed with COVID-19 (out of 2 million children attending Ontario schools)</a:t>
            </a:r>
          </a:p>
          <a:p>
            <a:r>
              <a:rPr lang="en-CA" dirty="0"/>
              <a:t>Came to school with COVID-19, but did they catch it from school?</a:t>
            </a:r>
          </a:p>
          <a:p>
            <a:r>
              <a:rPr lang="en-CA" dirty="0"/>
              <a:t>Harder to say</a:t>
            </a:r>
          </a:p>
          <a:p>
            <a:r>
              <a:rPr lang="en-CA" dirty="0"/>
              <a:t>Could reflect the amount of COVID that is in the community, caught it from someplace other than school (playdates, weddings, funerals, parties)</a:t>
            </a:r>
          </a:p>
          <a:p>
            <a:r>
              <a:rPr lang="en-CA" dirty="0"/>
              <a:t>Toronto.ca reporting outbreaks in Toronto public and catholic schools – 10 at present</a:t>
            </a:r>
          </a:p>
          <a:p>
            <a:r>
              <a:rPr lang="en-CA" dirty="0"/>
              <a:t>Parents should contact their school board and school for specific info about their school</a:t>
            </a:r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215105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C327D2-40E5-49CE-8766-45C96BA71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CA" sz="4800" b="1" dirty="0"/>
              <a:t>Summary points: COVID-19 and schools</a:t>
            </a:r>
            <a:endParaRPr lang="en-US" sz="4800" b="1" dirty="0">
              <a:ea typeface="+mj-lt"/>
              <a:cs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D35AA-8714-4801-BCA3-BDE6FB5AC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972" y="2281165"/>
            <a:ext cx="3743660" cy="35538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/>
            <a:endParaRPr lang="en-US" sz="20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2000" dirty="0">
              <a:cs typeface="Calibri" panose="020F0502020204030204"/>
            </a:endParaRPr>
          </a:p>
          <a:p>
            <a:pPr marL="0" indent="0">
              <a:buNone/>
            </a:pPr>
            <a:endParaRPr lang="en-US" sz="2000" dirty="0">
              <a:cs typeface="Calibri" panose="020F0502020204030204"/>
            </a:endParaRPr>
          </a:p>
          <a:p>
            <a:pPr marL="457200" indent="-457200"/>
            <a:endParaRPr lang="en-US" sz="2000" dirty="0">
              <a:cs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7AFFE3E-69F7-4B3C-A61B-53A444FF59C2}"/>
              </a:ext>
            </a:extLst>
          </p:cNvPr>
          <p:cNvSpPr txBox="1">
            <a:spLocks/>
          </p:cNvSpPr>
          <p:nvPr/>
        </p:nvSpPr>
        <p:spPr>
          <a:xfrm>
            <a:off x="433881" y="239909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/>
              <a:t>Kids coming to school, some may have COVID-19, do the school measures work to stop it from spreading to other kids?</a:t>
            </a:r>
          </a:p>
          <a:p>
            <a:pPr lvl="1"/>
            <a:r>
              <a:rPr lang="en-CA" sz="3200" dirty="0"/>
              <a:t>Ventilation, regular testing, screening, vaccination, masking, social distancing</a:t>
            </a:r>
          </a:p>
          <a:p>
            <a:endParaRPr lang="en-CA" sz="3200" dirty="0"/>
          </a:p>
          <a:p>
            <a:r>
              <a:rPr lang="en-CA" sz="3200" dirty="0"/>
              <a:t>Will get a better idea after 3-4 weeks of classes in session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63719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5F2C83-3522-41A7-BE67-3EB29C647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CA" sz="4800" b="1" dirty="0"/>
              <a:t>Introduction – context worth noting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97331-2628-47F4-BC16-14A073291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92" y="3017522"/>
            <a:ext cx="11083874" cy="312465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CA" sz="2400" dirty="0">
                <a:cs typeface="Calibri" panose="020F0502020204030204"/>
              </a:rPr>
              <a:t>The guidance on COVID-19 is evolving as new information becomes available about the virus and the variants, and as COVID-19 rates change</a:t>
            </a:r>
          </a:p>
          <a:p>
            <a:r>
              <a:rPr lang="en-CA" sz="2400" dirty="0">
                <a:cs typeface="Calibri" panose="020F0502020204030204"/>
              </a:rPr>
              <a:t>The information in this presentation reflects what is presently known given up-to-date evidence, and is current as of </a:t>
            </a:r>
            <a:r>
              <a:rPr lang="en-CA" sz="2400" b="1" i="1" dirty="0">
                <a:cs typeface="Calibri" panose="020F0502020204030204"/>
              </a:rPr>
              <a:t>September 2021</a:t>
            </a:r>
          </a:p>
          <a:p>
            <a:r>
              <a:rPr lang="en-CA" sz="2400" dirty="0">
                <a:cs typeface="Calibri" panose="020F0502020204030204"/>
              </a:rPr>
              <a:t>The information presented is to support the questions you asked, and to help support staff</a:t>
            </a:r>
          </a:p>
          <a:p>
            <a:r>
              <a:rPr lang="en-CA" sz="2400" dirty="0">
                <a:cs typeface="Calibri" panose="020F0502020204030204"/>
              </a:rPr>
              <a:t>The speaker panel was hand-selected for their expertise, and specifically keeping you in mind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74645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4701A59B-F77B-46EC-9A4B-2F3DDBC5F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82" y="1926629"/>
            <a:ext cx="4777381" cy="2834997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r>
              <a:rPr lang="en-CA" sz="3200" dirty="0"/>
              <a:t>In context of low community transmission, and high community vaccination rates</a:t>
            </a:r>
          </a:p>
          <a:p>
            <a:r>
              <a:rPr lang="en-CA" sz="3200" dirty="0"/>
              <a:t>children can safely return to school</a:t>
            </a:r>
          </a:p>
          <a:p>
            <a:r>
              <a:rPr lang="en-CA" sz="3200" dirty="0"/>
              <a:t>if appropriate strategies are put into place.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BC3E13B-5251-F945-8520-5EA99DE0A354}" type="slidenum">
              <a:rPr lang="en-US" smtClean="0"/>
              <a:pPr>
                <a:spcAft>
                  <a:spcPts val="600"/>
                </a:spcAft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028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545" y="621792"/>
            <a:ext cx="5181503" cy="5504688"/>
          </a:xfrm>
        </p:spPr>
        <p:txBody>
          <a:bodyPr>
            <a:normAutofit/>
          </a:bodyPr>
          <a:lstStyle/>
          <a:p>
            <a:r>
              <a:rPr lang="en-CA" sz="4800" b="1" dirty="0"/>
              <a:t>Mitigation strategies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BC3E13B-5251-F945-8520-5EA99DE0A354}" type="slidenum">
              <a:rPr lang="en-US" smtClean="0"/>
              <a:pPr>
                <a:spcAft>
                  <a:spcPts val="600"/>
                </a:spcAft>
              </a:pPr>
              <a:t>41</a:t>
            </a:fld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C46CEEAA-0E78-400A-ADC6-ED7299A486C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9048" y="621792"/>
          <a:ext cx="525780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590513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C327D2-40E5-49CE-8766-45C96BA71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CA" sz="4800" b="1" dirty="0"/>
              <a:t>The balance</a:t>
            </a:r>
            <a:endParaRPr lang="en-US" sz="4800" b="1" dirty="0">
              <a:ea typeface="+mj-lt"/>
              <a:cs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D35AA-8714-4801-BCA3-BDE6FB5AC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972" y="2281165"/>
            <a:ext cx="3743660" cy="35538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/>
            <a:endParaRPr lang="en-US" sz="20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2000" dirty="0">
              <a:cs typeface="Calibri" panose="020F0502020204030204"/>
            </a:endParaRPr>
          </a:p>
          <a:p>
            <a:pPr marL="0" indent="0">
              <a:buNone/>
            </a:pPr>
            <a:endParaRPr lang="en-US" sz="2000" dirty="0">
              <a:cs typeface="Calibri" panose="020F0502020204030204"/>
            </a:endParaRPr>
          </a:p>
          <a:p>
            <a:pPr marL="457200" indent="-457200"/>
            <a:endParaRPr lang="en-US" sz="2000" dirty="0">
              <a:cs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2A3524-58C6-456F-BED8-8D868200649B}"/>
              </a:ext>
            </a:extLst>
          </p:cNvPr>
          <p:cNvSpPr txBox="1">
            <a:spLocks/>
          </p:cNvSpPr>
          <p:nvPr/>
        </p:nvSpPr>
        <p:spPr>
          <a:xfrm>
            <a:off x="469495" y="238921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/>
              <a:t>Attending school will mean an increased risk of getting COVID-19 (most children get mild disease)</a:t>
            </a:r>
          </a:p>
          <a:p>
            <a:r>
              <a:rPr lang="en-CA" sz="3200" dirty="0"/>
              <a:t>Not attending school carries other negative effects on children and the family</a:t>
            </a:r>
          </a:p>
          <a:p>
            <a:endParaRPr lang="en-CA" sz="3200" dirty="0"/>
          </a:p>
          <a:p>
            <a:r>
              <a:rPr lang="en-CA" sz="3200" dirty="0"/>
              <a:t>So for each family to consider the risk of attending vs. the risk of not attending and decide what works best for them</a:t>
            </a:r>
          </a:p>
        </p:txBody>
      </p:sp>
    </p:spTree>
    <p:extLst>
      <p:ext uri="{BB962C8B-B14F-4D97-AF65-F5344CB8AC3E}">
        <p14:creationId xmlns:p14="http://schemas.microsoft.com/office/powerpoint/2010/main" val="42465229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>
            <a:normAutofit/>
          </a:bodyPr>
          <a:lstStyle/>
          <a:p>
            <a:r>
              <a:rPr lang="en-CA" sz="5200" b="1" dirty="0"/>
              <a:t>Factors to consider in the balance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endParaRPr lang="en-US">
              <a:cs typeface="Calibri"/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EC9BD7C8-37D3-4BAF-B0D4-9F10007758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3359846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244736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grass, tree, person&#10;&#10;Description automatically generated">
            <a:extLst>
              <a:ext uri="{FF2B5EF4-FFF2-40B4-BE49-F238E27FC236}">
                <a16:creationId xmlns:a16="http://schemas.microsoft.com/office/drawing/2014/main" id="{C53E180E-4C6A-4F83-8794-5A62834944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62B532-3A4E-477F-96B7-30B159363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741" y="383055"/>
            <a:ext cx="3822189" cy="1899912"/>
          </a:xfrm>
        </p:spPr>
        <p:txBody>
          <a:bodyPr>
            <a:normAutofit/>
          </a:bodyPr>
          <a:lstStyle/>
          <a:p>
            <a:r>
              <a:rPr lang="en-CA" sz="4000" b="1" dirty="0"/>
              <a:t>Thank-you</a:t>
            </a:r>
          </a:p>
        </p:txBody>
      </p:sp>
    </p:spTree>
    <p:extLst>
      <p:ext uri="{BB962C8B-B14F-4D97-AF65-F5344CB8AC3E}">
        <p14:creationId xmlns:p14="http://schemas.microsoft.com/office/powerpoint/2010/main" val="25585629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E1067E00-6EA5-4317-818F-0FF3400879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18" b="2616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558FF1-453C-411A-9E98-BC6F8E252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3201" y="3176364"/>
            <a:ext cx="6651414" cy="16927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dirty="0">
                <a:solidFill>
                  <a:srgbClr val="FFFFFF"/>
                </a:solidFill>
              </a:rPr>
              <a:t>Question and Answer </a:t>
            </a:r>
            <a:br>
              <a:rPr lang="en-US" sz="5200" b="1" dirty="0">
                <a:solidFill>
                  <a:srgbClr val="FFFFFF"/>
                </a:solidFill>
              </a:rPr>
            </a:br>
            <a:r>
              <a:rPr lang="en-US" sz="5200" b="1" dirty="0">
                <a:solidFill>
                  <a:srgbClr val="FFFFFF"/>
                </a:solidFill>
              </a:rPr>
              <a:t>session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586530-A1AE-4D8F-B89A-43987A378E42}"/>
              </a:ext>
            </a:extLst>
          </p:cNvPr>
          <p:cNvSpPr txBox="1"/>
          <p:nvPr/>
        </p:nvSpPr>
        <p:spPr>
          <a:xfrm>
            <a:off x="5977468" y="6580991"/>
            <a:ext cx="62145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cs typeface="Calibri"/>
              </a:rPr>
              <a:t>Image was from </a:t>
            </a:r>
            <a:r>
              <a:rPr lang="en-US" sz="1200" dirty="0">
                <a:hlinkClick r:id="rId4"/>
              </a:rPr>
              <a:t>https://oliverands.com/community/blog/2013/11/questions-ask-me.html</a:t>
            </a:r>
            <a:endParaRPr lang="en-US" sz="1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23396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62B532-3A4E-477F-96B7-30B159363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7022" y="227012"/>
            <a:ext cx="3171525" cy="2468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dirty="0"/>
              <a:t>Closing </a:t>
            </a:r>
            <a:br>
              <a:rPr lang="en-US" sz="4800" b="1" dirty="0"/>
            </a:br>
            <a:r>
              <a:rPr lang="en-US" sz="4800" b="1" dirty="0"/>
              <a:t>and </a:t>
            </a:r>
            <a:br>
              <a:rPr lang="en-US" sz="4800" b="1" dirty="0"/>
            </a:br>
            <a:r>
              <a:rPr lang="en-US" sz="4800" b="1" dirty="0"/>
              <a:t>Thank-you</a:t>
            </a:r>
          </a:p>
        </p:txBody>
      </p:sp>
      <p:sp>
        <p:nvSpPr>
          <p:cNvPr id="43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4EC88A-C952-4B17-A959-7E94A3BA1C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9"/>
          <a:stretch/>
        </p:blipFill>
        <p:spPr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3BF9C46-1289-46D3-B7C2-DD7B3BA0E80B}"/>
              </a:ext>
            </a:extLst>
          </p:cNvPr>
          <p:cNvSpPr txBox="1"/>
          <p:nvPr/>
        </p:nvSpPr>
        <p:spPr>
          <a:xfrm>
            <a:off x="-990866" y="6547081"/>
            <a:ext cx="61044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200" dirty="0"/>
              <a:t>https://emilypost.com/advice/different-ways-to-say-thank-you</a:t>
            </a:r>
          </a:p>
        </p:txBody>
      </p:sp>
    </p:spTree>
    <p:extLst>
      <p:ext uri="{BB962C8B-B14F-4D97-AF65-F5344CB8AC3E}">
        <p14:creationId xmlns:p14="http://schemas.microsoft.com/office/powerpoint/2010/main" val="314985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29691E-77E4-4136-A9CA-C0746E568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CA" sz="4800" b="1" dirty="0"/>
              <a:t>Questions you asked us – overview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E2584-EF0A-4816-8812-D27055866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2704014"/>
            <a:ext cx="9941319" cy="3438166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CA" sz="3200" dirty="0"/>
              <a:t>There are two main areas of focus today:</a:t>
            </a:r>
          </a:p>
          <a:p>
            <a:pPr marL="0" indent="0">
              <a:buNone/>
            </a:pPr>
            <a:endParaRPr lang="en-CA" sz="2400" dirty="0"/>
          </a:p>
          <a:p>
            <a:pPr marL="514350" indent="-514350">
              <a:buFont typeface="+mj-lt"/>
              <a:buAutoNum type="alphaUcPeriod"/>
            </a:pPr>
            <a:r>
              <a:rPr lang="en-CA" b="1" dirty="0"/>
              <a:t>Strategies to keep children minimally exposed to COVID-19 now.</a:t>
            </a:r>
          </a:p>
          <a:p>
            <a:pPr marL="514350" indent="-514350">
              <a:buFont typeface="+mj-lt"/>
              <a:buAutoNum type="alphaUcPeriod"/>
            </a:pPr>
            <a:endParaRPr lang="en-CA" b="1" dirty="0"/>
          </a:p>
          <a:p>
            <a:pPr marL="514350" indent="-514350">
              <a:buFont typeface="+mj-lt"/>
              <a:buAutoNum type="alphaUcPeriod"/>
            </a:pPr>
            <a:r>
              <a:rPr lang="en-CA" b="1" dirty="0"/>
              <a:t>Infection trend and disease severity with COVID-19 variants and children.</a:t>
            </a:r>
          </a:p>
          <a:p>
            <a:pPr marL="514350" indent="-514350">
              <a:buFont typeface="+mj-lt"/>
              <a:buAutoNum type="alphaUcPeriod"/>
            </a:pPr>
            <a:endParaRPr lang="en-CA" b="1" dirty="0"/>
          </a:p>
          <a:p>
            <a:pPr marL="0" indent="0">
              <a:buNone/>
            </a:pPr>
            <a:r>
              <a:rPr lang="en-CA" b="1" dirty="0"/>
              <a:t>Question &amp; Answer – last 10-15 mins of the session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0200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39">
            <a:extLst>
              <a:ext uri="{FF2B5EF4-FFF2-40B4-BE49-F238E27FC236}">
                <a16:creationId xmlns:a16="http://schemas.microsoft.com/office/drawing/2014/main" id="{6EFC920F-B85A-4068-BD93-41064EDE9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41">
            <a:extLst>
              <a:ext uri="{FF2B5EF4-FFF2-40B4-BE49-F238E27FC236}">
                <a16:creationId xmlns:a16="http://schemas.microsoft.com/office/drawing/2014/main" id="{1C559108-BBAE-426C-8564-051D2BA6D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2BC35EE-6650-42D2-AEFB-4B7CD1AFC9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952C743-9049-4DFB-878B-2AB07B6E4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Rectangle 45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BB2B06-2558-402F-9776-BB54D955F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425" y="717403"/>
            <a:ext cx="4709345" cy="1483632"/>
          </a:xfrm>
        </p:spPr>
        <p:txBody>
          <a:bodyPr anchor="b">
            <a:normAutofit fontScale="90000"/>
          </a:bodyPr>
          <a:lstStyle/>
          <a:p>
            <a:pPr algn="ctr"/>
            <a:br>
              <a:rPr lang="en-CA" sz="1500" dirty="0"/>
            </a:br>
            <a:r>
              <a:rPr lang="en-CA" sz="3600" b="1" dirty="0"/>
              <a:t>Situation 1: </a:t>
            </a:r>
            <a:r>
              <a:rPr lang="en-CA" sz="3600" b="1" i="1" dirty="0"/>
              <a:t>School-based strategies against COVID-19 </a:t>
            </a:r>
            <a:br>
              <a:rPr lang="en-CA" sz="3100" b="1" i="1" dirty="0"/>
            </a:br>
            <a:br>
              <a:rPr lang="en-US" sz="1800" dirty="0"/>
            </a:br>
            <a:endParaRPr lang="en-CA" sz="1500" dirty="0"/>
          </a:p>
        </p:txBody>
      </p:sp>
      <p:sp>
        <p:nvSpPr>
          <p:cNvPr id="55" name="Rectangle 47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39885" y="2372170"/>
            <a:ext cx="438912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7" name="Content Placeholder 2">
            <a:extLst>
              <a:ext uri="{FF2B5EF4-FFF2-40B4-BE49-F238E27FC236}">
                <a16:creationId xmlns:a16="http://schemas.microsoft.com/office/drawing/2014/main" id="{D4E0E4E9-E739-415C-B93C-D1B49B8F04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2637725"/>
              </p:ext>
            </p:extLst>
          </p:nvPr>
        </p:nvGraphicFramePr>
        <p:xfrm>
          <a:off x="853120" y="2508105"/>
          <a:ext cx="5034510" cy="3632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D3EBB98F-F079-4AC7-A94E-37FA0F91B4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5844" y="473829"/>
            <a:ext cx="4919192" cy="49191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9D4034-4506-48FD-95F2-495E792E0A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0228" y="5618968"/>
            <a:ext cx="60965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51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1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9C42C8-EE7D-4D61-B173-A23D77D4D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CA" sz="4800" b="1" dirty="0"/>
              <a:t>Situation 1 analysis 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96919-1948-49E9-8D45-B57DAD379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18" y="2370667"/>
            <a:ext cx="6313473" cy="3868292"/>
          </a:xfrm>
        </p:spPr>
        <p:txBody>
          <a:bodyPr anchor="ctr">
            <a:normAutofit/>
          </a:bodyPr>
          <a:lstStyle/>
          <a:p>
            <a:r>
              <a:rPr lang="en-US" sz="1700" b="1" dirty="0"/>
              <a:t>TDSB, TCDSB, TPH and MOE have developed school reopening guidelines</a:t>
            </a:r>
          </a:p>
          <a:p>
            <a:r>
              <a:rPr lang="en-US" sz="1700" b="1" dirty="0"/>
              <a:t>The guidance is recommended to all schools in Toronto</a:t>
            </a:r>
          </a:p>
          <a:p>
            <a:r>
              <a:rPr lang="en-US" sz="1700" b="1" dirty="0"/>
              <a:t>The guidance is based on current COVID-19 rates</a:t>
            </a:r>
          </a:p>
          <a:p>
            <a:r>
              <a:rPr lang="en-US" sz="1700" b="1" dirty="0"/>
              <a:t>With changing COVID-19 rates – updates/ changes to the guidance accordingly</a:t>
            </a:r>
          </a:p>
          <a:p>
            <a:r>
              <a:rPr lang="en-US" sz="1700" b="1" dirty="0"/>
              <a:t>Schools with high vaccine rates or neighborhoods with low COVID-19 rates – the guidance applies to all</a:t>
            </a:r>
          </a:p>
          <a:p>
            <a:r>
              <a:rPr lang="en-US" sz="1700" b="1" dirty="0"/>
              <a:t>The schools/ principals have developed safety policies using the guidelines based on their </a:t>
            </a:r>
            <a:r>
              <a:rPr lang="en-US" sz="1700" b="1" i="1" u="sng" dirty="0"/>
              <a:t>site-specific circumstances</a:t>
            </a:r>
            <a:endParaRPr lang="en-US" sz="1700" b="1" dirty="0"/>
          </a:p>
          <a:p>
            <a:r>
              <a:rPr lang="en-US" sz="1700" b="1" u="sng" dirty="0"/>
              <a:t>Main objective: </a:t>
            </a:r>
            <a:r>
              <a:rPr lang="en-US" sz="1700" b="1" dirty="0"/>
              <a:t>Keeping children safe in the school environment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School attendance | COVID-19 | Ipsos">
            <a:extLst>
              <a:ext uri="{FF2B5EF4-FFF2-40B4-BE49-F238E27FC236}">
                <a16:creationId xmlns:a16="http://schemas.microsoft.com/office/drawing/2014/main" id="{F74C2E91-8064-417F-BC8B-577BF6E7669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939" y="2203079"/>
            <a:ext cx="4734270" cy="405891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D20977-2244-4768-B93C-63BB055AD9BB}"/>
              </a:ext>
            </a:extLst>
          </p:cNvPr>
          <p:cNvSpPr txBox="1"/>
          <p:nvPr/>
        </p:nvSpPr>
        <p:spPr>
          <a:xfrm>
            <a:off x="5826723" y="6344774"/>
            <a:ext cx="6099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200" dirty="0"/>
              <a:t>https://www.ipsos.com/en/back-school-person-vs-remote-learning-challenges-facing-parents-teachers-and-governments</a:t>
            </a:r>
          </a:p>
        </p:txBody>
      </p:sp>
    </p:spTree>
    <p:extLst>
      <p:ext uri="{BB962C8B-B14F-4D97-AF65-F5344CB8AC3E}">
        <p14:creationId xmlns:p14="http://schemas.microsoft.com/office/powerpoint/2010/main" val="375698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C327D2-40E5-49CE-8766-45C96BA71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CA" sz="4800" b="1" dirty="0">
                <a:ea typeface="+mj-lt"/>
                <a:cs typeface="+mj-lt"/>
              </a:rPr>
              <a:t>Situation 1 </a:t>
            </a:r>
            <a:r>
              <a:rPr lang="en-CA" sz="4800" b="1" dirty="0" err="1">
                <a:ea typeface="+mj-lt"/>
                <a:cs typeface="+mj-lt"/>
              </a:rPr>
              <a:t>cont</a:t>
            </a:r>
            <a:r>
              <a:rPr lang="en-CA" sz="4800" b="1" dirty="0">
                <a:ea typeface="+mj-lt"/>
                <a:cs typeface="+mj-lt"/>
              </a:rPr>
              <a:t>…</a:t>
            </a:r>
            <a:endParaRPr lang="en-US" sz="4800" b="1" dirty="0">
              <a:ea typeface="+mj-lt"/>
              <a:cs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D35AA-8714-4801-BCA3-BDE6FB5AC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972" y="2281165"/>
            <a:ext cx="3743660" cy="35538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/>
            <a:endParaRPr lang="en-US" sz="20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2000" dirty="0">
              <a:cs typeface="Calibri" panose="020F0502020204030204"/>
            </a:endParaRPr>
          </a:p>
          <a:p>
            <a:pPr marL="0" indent="0">
              <a:buNone/>
            </a:pPr>
            <a:endParaRPr lang="en-US" sz="2000" dirty="0">
              <a:cs typeface="Calibri" panose="020F0502020204030204"/>
            </a:endParaRPr>
          </a:p>
          <a:p>
            <a:pPr marL="457200" indent="-457200"/>
            <a:endParaRPr lang="en-US" sz="2000" dirty="0">
              <a:cs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0517E2-AC25-4F5F-A4A4-F1CDE490DCE2}"/>
              </a:ext>
            </a:extLst>
          </p:cNvPr>
          <p:cNvSpPr txBox="1"/>
          <p:nvPr/>
        </p:nvSpPr>
        <p:spPr>
          <a:xfrm>
            <a:off x="93940" y="2389218"/>
            <a:ext cx="568032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0070C0"/>
                </a:solidFill>
              </a:rPr>
              <a:t>School Screening: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Use screening tools for symptoms daily (students, staff, visitors)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Student self-screening must pass and parent verification daily (signature)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Voluntary disclosure of vaccine status (helps with cohort dismissal planning)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sz="1800" b="1" dirty="0">
                <a:solidFill>
                  <a:srgbClr val="0070C0"/>
                </a:solidFill>
              </a:rPr>
              <a:t>Gradual Return: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/>
              <a:t>Helps establish routines and student </a:t>
            </a:r>
            <a:r>
              <a:rPr lang="en-CA" sz="1800" dirty="0" err="1"/>
              <a:t>cohorting</a:t>
            </a:r>
            <a:r>
              <a:rPr lang="en-CA" sz="1800" dirty="0"/>
              <a:t> 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/>
              <a:t>Confidence in </a:t>
            </a:r>
            <a:r>
              <a:rPr lang="en-CA" dirty="0"/>
              <a:t>practicing</a:t>
            </a:r>
            <a:r>
              <a:rPr lang="en-CA" sz="1800" dirty="0"/>
              <a:t> health and safety protocols (IPAC)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/>
              <a:t>Staggered school start, gradual return to extracurricular activities, modified class scheduling, etc. have helped with IPAC-focus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06F39-9AFB-4A13-ABD8-43B68077C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419" y="2438755"/>
            <a:ext cx="2326164" cy="33962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92C43E0-C911-4FF9-BB27-E8834503F6CC}"/>
              </a:ext>
            </a:extLst>
          </p:cNvPr>
          <p:cNvSpPr txBox="1"/>
          <p:nvPr/>
        </p:nvSpPr>
        <p:spPr>
          <a:xfrm>
            <a:off x="6305171" y="5904452"/>
            <a:ext cx="45472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200" dirty="0"/>
              <a:t>https://www.ugdsb.ca/jdh/2020/09/23/covid-screening-tool/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0A81D1-ABC6-486B-8638-C1BAFE56E351}"/>
              </a:ext>
            </a:extLst>
          </p:cNvPr>
          <p:cNvSpPr txBox="1"/>
          <p:nvPr/>
        </p:nvSpPr>
        <p:spPr>
          <a:xfrm>
            <a:off x="5619965" y="6181451"/>
            <a:ext cx="61677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200" dirty="0"/>
              <a:t>https://elem.hcdsb.org/blog/2020/08/28/gradual-return-to-school-for-elementary-students/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D12496-9713-4AFD-93A8-25A070046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5521" y="2406030"/>
            <a:ext cx="357254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09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C327D2-40E5-49CE-8766-45C96BA71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CA" sz="4800" b="1" dirty="0">
                <a:ea typeface="+mj-lt"/>
                <a:cs typeface="+mj-lt"/>
              </a:rPr>
              <a:t>Situation 1 </a:t>
            </a:r>
            <a:r>
              <a:rPr lang="en-CA" sz="4800" b="1" dirty="0" err="1">
                <a:ea typeface="+mj-lt"/>
                <a:cs typeface="+mj-lt"/>
              </a:rPr>
              <a:t>cont</a:t>
            </a:r>
            <a:r>
              <a:rPr lang="en-CA" sz="4800" b="1" dirty="0">
                <a:ea typeface="+mj-lt"/>
                <a:cs typeface="+mj-lt"/>
              </a:rPr>
              <a:t>…</a:t>
            </a:r>
            <a:endParaRPr lang="en-US" sz="4800" b="1" dirty="0">
              <a:ea typeface="+mj-lt"/>
              <a:cs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D35AA-8714-4801-BCA3-BDE6FB5AC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972" y="2281165"/>
            <a:ext cx="3743660" cy="35538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/>
            <a:endParaRPr lang="en-US" sz="20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2000" dirty="0">
              <a:cs typeface="Calibri" panose="020F0502020204030204"/>
            </a:endParaRPr>
          </a:p>
          <a:p>
            <a:pPr marL="0" indent="0">
              <a:buNone/>
            </a:pPr>
            <a:endParaRPr lang="en-US" sz="2000" dirty="0">
              <a:cs typeface="Calibri" panose="020F0502020204030204"/>
            </a:endParaRPr>
          </a:p>
          <a:p>
            <a:pPr marL="457200" indent="-457200"/>
            <a:endParaRPr lang="en-US" sz="2000" dirty="0">
              <a:cs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0517E2-AC25-4F5F-A4A4-F1CDE490DCE2}"/>
              </a:ext>
            </a:extLst>
          </p:cNvPr>
          <p:cNvSpPr txBox="1"/>
          <p:nvPr/>
        </p:nvSpPr>
        <p:spPr>
          <a:xfrm>
            <a:off x="51084" y="2249435"/>
            <a:ext cx="782439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0070C0"/>
                </a:solidFill>
              </a:rPr>
              <a:t>Indoor Masking Requirement: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Wearing properly fitted mask ind</a:t>
            </a:r>
            <a:r>
              <a:rPr lang="en-US" dirty="0"/>
              <a:t>oors/hallways/classrooms/school vehicles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Where it can be worn safely for indoor sports, based on physical activity (exemption swimming with &gt;2m distancing)</a:t>
            </a:r>
          </a:p>
          <a:p>
            <a:endParaRPr lang="en-US" dirty="0"/>
          </a:p>
          <a:p>
            <a:r>
              <a:rPr lang="en-US" b="1" dirty="0">
                <a:solidFill>
                  <a:srgbClr val="0070C0"/>
                </a:solidFill>
              </a:rPr>
              <a:t>Masking Exemption: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Eating indoors (staggered lunch, &gt;2m distancing, labeled food/drinks, no sharing, limit conversation)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High/ low contact sports outdoors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When outside (&gt;2m distancing between cohorts)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Sensory/ breathing issues (principal-approved)</a:t>
            </a:r>
          </a:p>
          <a:p>
            <a:endParaRPr lang="en-CA" dirty="0"/>
          </a:p>
          <a:p>
            <a:r>
              <a:rPr lang="en-CA" b="1" dirty="0">
                <a:solidFill>
                  <a:srgbClr val="0070C0"/>
                </a:solidFill>
              </a:rPr>
              <a:t>Other Considerations for Staff: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Fit-tested N95 with AGMP (aerosol generating procedures)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Mask + eye protection (close student contact)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D7111A-4134-48E1-8252-1F50BF2F0F49}"/>
              </a:ext>
            </a:extLst>
          </p:cNvPr>
          <p:cNvSpPr txBox="1"/>
          <p:nvPr/>
        </p:nvSpPr>
        <p:spPr>
          <a:xfrm>
            <a:off x="6024284" y="5246919"/>
            <a:ext cx="61677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200" dirty="0"/>
              <a:t>https://www.wfmynews2.com/article/news/local/2-wants-to-know/here-are-the-credible-facts-about-masks-in-school-safe-protection-help-hurt-students-teacher-north-carolina/83-5f9df179-eb8a-4db0-9ebe-081433fde7f2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B69C22-022F-4506-A51C-22D0B39B8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1231" y="2466851"/>
            <a:ext cx="4880935" cy="274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52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79D1CC667F4545823E0A694B0097BA" ma:contentTypeVersion="7" ma:contentTypeDescription="Create a new document." ma:contentTypeScope="" ma:versionID="2be5fe7c6e542eaa8a2cdae832456aea">
  <xsd:schema xmlns:xsd="http://www.w3.org/2001/XMLSchema" xmlns:xs="http://www.w3.org/2001/XMLSchema" xmlns:p="http://schemas.microsoft.com/office/2006/metadata/properties" xmlns:ns3="686afffd-7d62-4996-95d7-e32bed2d2837" xmlns:ns4="e375c567-e8f5-4390-bdc0-7b294fa2ac74" targetNamespace="http://schemas.microsoft.com/office/2006/metadata/properties" ma:root="true" ma:fieldsID="33eec2173dc5329f4cc49d0794fa4f47" ns3:_="" ns4:_="">
    <xsd:import namespace="686afffd-7d62-4996-95d7-e32bed2d2837"/>
    <xsd:import namespace="e375c567-e8f5-4390-bdc0-7b294fa2ac7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6afffd-7d62-4996-95d7-e32bed2d28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75c567-e8f5-4390-bdc0-7b294fa2ac7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A759CD0-9C97-4E88-802C-222FC8959B46}">
  <ds:schemaRefs>
    <ds:schemaRef ds:uri="http://purl.org/dc/elements/1.1/"/>
    <ds:schemaRef ds:uri="686afffd-7d62-4996-95d7-e32bed2d2837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schemas.openxmlformats.org/package/2006/metadata/core-properties"/>
    <ds:schemaRef ds:uri="e375c567-e8f5-4390-bdc0-7b294fa2ac74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527C2D2-CB34-4F10-8E55-672CC29DAD9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0F79B6-DDA0-4656-94C2-AA2C38C6CFA1}">
  <ds:schemaRefs>
    <ds:schemaRef ds:uri="686afffd-7d62-4996-95d7-e32bed2d2837"/>
    <ds:schemaRef ds:uri="e375c567-e8f5-4390-bdc0-7b294fa2ac7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3553</TotalTime>
  <Words>2618</Words>
  <Application>Microsoft Office PowerPoint</Application>
  <PresentationFormat>Widescreen</PresentationFormat>
  <Paragraphs>371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Rockwell</vt:lpstr>
      <vt:lpstr>Office Theme</vt:lpstr>
      <vt:lpstr> “COVID-19 Now – Safe Practices to Minimize Spread”  September 24th, 2021</vt:lpstr>
      <vt:lpstr>Topics today</vt:lpstr>
      <vt:lpstr>Speakers and Facilitators – SickKids &amp; VAW</vt:lpstr>
      <vt:lpstr>Introduction – context worth noting</vt:lpstr>
      <vt:lpstr>Questions you asked us – overview </vt:lpstr>
      <vt:lpstr> Situation 1: School-based strategies against COVID-19   </vt:lpstr>
      <vt:lpstr>Situation 1 analysis </vt:lpstr>
      <vt:lpstr>Situation 1 cont…</vt:lpstr>
      <vt:lpstr>Situation 1 cont…</vt:lpstr>
      <vt:lpstr>Situation 1 cont…</vt:lpstr>
      <vt:lpstr>Situation 1 cont…</vt:lpstr>
      <vt:lpstr>Situation 1 cont…</vt:lpstr>
      <vt:lpstr> Situation 2: Shelter-based strategies against COVID-19  </vt:lpstr>
      <vt:lpstr>Situation 2 analysis</vt:lpstr>
      <vt:lpstr>Situation 2 cont…</vt:lpstr>
      <vt:lpstr>Situation 2 cont…</vt:lpstr>
      <vt:lpstr> Situation 3: Children and COVID-19 now  </vt:lpstr>
      <vt:lpstr>What are the symptoms of COVID-19 in children?</vt:lpstr>
      <vt:lpstr>Symptoms of COVID-19 in children</vt:lpstr>
      <vt:lpstr>Symptoms of COVID-19 in children</vt:lpstr>
      <vt:lpstr>MIS-C</vt:lpstr>
      <vt:lpstr>Long COVID</vt:lpstr>
      <vt:lpstr>Is the delta variant causing more severe disease in children?</vt:lpstr>
      <vt:lpstr>PowerPoint Presentation</vt:lpstr>
      <vt:lpstr>How is infection with the Delta variant different?</vt:lpstr>
      <vt:lpstr>PowerPoint Presentation</vt:lpstr>
      <vt:lpstr>Summary: symptoms of COVID-19 in children</vt:lpstr>
      <vt:lpstr>COVID-19 Vaccine Safety and Children</vt:lpstr>
      <vt:lpstr>COVID-19 vaccine safety and children</vt:lpstr>
      <vt:lpstr>COVID-19 vaccine and myo-/pericarditis</vt:lpstr>
      <vt:lpstr>COVID-19 vaccines and children under 12 years</vt:lpstr>
      <vt:lpstr>Predicting the vaccine timeline</vt:lpstr>
      <vt:lpstr>COVID-19 and schools</vt:lpstr>
      <vt:lpstr>PowerPoint Presentation</vt:lpstr>
      <vt:lpstr>PowerPoint Presentation</vt:lpstr>
      <vt:lpstr>PowerPoint Presentation</vt:lpstr>
      <vt:lpstr>PowerPoint Presentation</vt:lpstr>
      <vt:lpstr>Summary points: COVID-19 and schools</vt:lpstr>
      <vt:lpstr>Summary points: COVID-19 and schools</vt:lpstr>
      <vt:lpstr>PowerPoint Presentation</vt:lpstr>
      <vt:lpstr>Mitigation strategies</vt:lpstr>
      <vt:lpstr>The balance</vt:lpstr>
      <vt:lpstr>Factors to consider in the balance</vt:lpstr>
      <vt:lpstr>Thank-you</vt:lpstr>
      <vt:lpstr>Question and Answer  session</vt:lpstr>
      <vt:lpstr>Closing  and  Thank-you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Casey Bas</dc:creator>
  <cp:lastModifiedBy>Chitra Gnanasabesan</cp:lastModifiedBy>
  <cp:revision>1146</cp:revision>
  <cp:lastPrinted>2021-09-24T17:50:35Z</cp:lastPrinted>
  <dcterms:created xsi:type="dcterms:W3CDTF">2021-02-22T17:16:29Z</dcterms:created>
  <dcterms:modified xsi:type="dcterms:W3CDTF">2021-09-24T19:49:04Z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0x0101008679D1CC667F4545823E0A694B0097BA</vt:lpwstr>
  </property>
</Properties>
</file>