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80" r:id="rId5"/>
    <p:sldId id="260" r:id="rId6"/>
    <p:sldId id="257" r:id="rId7"/>
    <p:sldId id="270" r:id="rId8"/>
    <p:sldId id="258" r:id="rId9"/>
    <p:sldId id="259" r:id="rId10"/>
    <p:sldId id="261" r:id="rId11"/>
    <p:sldId id="284" r:id="rId12"/>
    <p:sldId id="286" r:id="rId13"/>
    <p:sldId id="287" r:id="rId14"/>
    <p:sldId id="262" r:id="rId15"/>
    <p:sldId id="267" r:id="rId16"/>
    <p:sldId id="288" r:id="rId17"/>
    <p:sldId id="264" r:id="rId18"/>
    <p:sldId id="290" r:id="rId19"/>
    <p:sldId id="263" r:id="rId20"/>
    <p:sldId id="291" r:id="rId21"/>
    <p:sldId id="292" r:id="rId22"/>
    <p:sldId id="293" r:id="rId23"/>
    <p:sldId id="294" r:id="rId24"/>
    <p:sldId id="295" r:id="rId25"/>
    <p:sldId id="265" r:id="rId26"/>
    <p:sldId id="266" r:id="rId27"/>
    <p:sldId id="277" r:id="rId28"/>
    <p:sldId id="298" r:id="rId29"/>
    <p:sldId id="297" r:id="rId30"/>
    <p:sldId id="299" r:id="rId31"/>
    <p:sldId id="296" r:id="rId32"/>
    <p:sldId id="268"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tra Gnanasabesan" initials="CG" lastIdx="2" clrIdx="0">
    <p:extLst>
      <p:ext uri="{19B8F6BF-5375-455C-9EA6-DF929625EA0E}">
        <p15:presenceInfo xmlns:p15="http://schemas.microsoft.com/office/powerpoint/2012/main" userId="S::chitra.gnanasabesan@sickkids.ca::d3cd1d64-bd23-41ae-b051-97474f1e1d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2" autoAdjust="0"/>
    <p:restoredTop sz="53247" autoAdjust="0"/>
  </p:normalViewPr>
  <p:slideViewPr>
    <p:cSldViewPr snapToGrid="0">
      <p:cViewPr varScale="1">
        <p:scale>
          <a:sx n="38" d="100"/>
          <a:sy n="38" d="100"/>
        </p:scale>
        <p:origin x="177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A4416-96C9-4717-B797-034938CED7E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81E91D4-C60B-4E2E-9128-21F8FEA885F7}">
      <dgm:prSet/>
      <dgm:spPr/>
      <dgm:t>
        <a:bodyPr/>
        <a:lstStyle/>
        <a:p>
          <a:r>
            <a:rPr lang="en-CA"/>
            <a:t>Introduction </a:t>
          </a:r>
          <a:endParaRPr lang="en-US"/>
        </a:p>
      </dgm:t>
    </dgm:pt>
    <dgm:pt modelId="{8284D294-6C5B-4667-AC18-A4B69D9A0CE0}" type="parTrans" cxnId="{771414FC-9FDD-452A-91C6-0969324C6016}">
      <dgm:prSet/>
      <dgm:spPr/>
      <dgm:t>
        <a:bodyPr/>
        <a:lstStyle/>
        <a:p>
          <a:endParaRPr lang="en-US"/>
        </a:p>
      </dgm:t>
    </dgm:pt>
    <dgm:pt modelId="{286DB74E-EBF7-44E5-8FDB-47F6E4CA1D96}" type="sibTrans" cxnId="{771414FC-9FDD-452A-91C6-0969324C6016}">
      <dgm:prSet/>
      <dgm:spPr/>
      <dgm:t>
        <a:bodyPr/>
        <a:lstStyle/>
        <a:p>
          <a:endParaRPr lang="en-US"/>
        </a:p>
      </dgm:t>
    </dgm:pt>
    <dgm:pt modelId="{78A83922-489E-4346-8D82-07C2C6C25A2A}">
      <dgm:prSet/>
      <dgm:spPr/>
      <dgm:t>
        <a:bodyPr/>
        <a:lstStyle/>
        <a:p>
          <a:r>
            <a:rPr lang="en-CA" dirty="0"/>
            <a:t>Case Scenarios – Overview </a:t>
          </a:r>
          <a:endParaRPr lang="en-US" dirty="0"/>
        </a:p>
      </dgm:t>
    </dgm:pt>
    <dgm:pt modelId="{D5D6A2D5-0766-42CD-AB4D-773C58915733}" type="parTrans" cxnId="{DAE3CC12-2AE4-4B7C-B1AC-D63E6D6F3DF6}">
      <dgm:prSet/>
      <dgm:spPr/>
      <dgm:t>
        <a:bodyPr/>
        <a:lstStyle/>
        <a:p>
          <a:endParaRPr lang="en-US"/>
        </a:p>
      </dgm:t>
    </dgm:pt>
    <dgm:pt modelId="{3ABCC5E6-9F2F-437E-8AF2-E019807E70D9}" type="sibTrans" cxnId="{DAE3CC12-2AE4-4B7C-B1AC-D63E6D6F3DF6}">
      <dgm:prSet/>
      <dgm:spPr/>
      <dgm:t>
        <a:bodyPr/>
        <a:lstStyle/>
        <a:p>
          <a:endParaRPr lang="en-US"/>
        </a:p>
      </dgm:t>
    </dgm:pt>
    <dgm:pt modelId="{6DB145FD-6340-4E7C-A7D2-194B755163E3}">
      <dgm:prSet/>
      <dgm:spPr/>
      <dgm:t>
        <a:bodyPr/>
        <a:lstStyle/>
        <a:p>
          <a:r>
            <a:rPr lang="en-CA"/>
            <a:t>Scenario 1</a:t>
          </a:r>
          <a:endParaRPr lang="en-US"/>
        </a:p>
      </dgm:t>
    </dgm:pt>
    <dgm:pt modelId="{BCE948E4-D2E1-4CC3-9142-9F8390D91BB5}" type="parTrans" cxnId="{A9ACB5A9-37A2-4BF9-A809-DE36CCB4EAFB}">
      <dgm:prSet/>
      <dgm:spPr/>
      <dgm:t>
        <a:bodyPr/>
        <a:lstStyle/>
        <a:p>
          <a:endParaRPr lang="en-US"/>
        </a:p>
      </dgm:t>
    </dgm:pt>
    <dgm:pt modelId="{03BC3865-59A5-4EC0-AF6C-BF9F0614AF33}" type="sibTrans" cxnId="{A9ACB5A9-37A2-4BF9-A809-DE36CCB4EAFB}">
      <dgm:prSet/>
      <dgm:spPr/>
      <dgm:t>
        <a:bodyPr/>
        <a:lstStyle/>
        <a:p>
          <a:endParaRPr lang="en-US"/>
        </a:p>
      </dgm:t>
    </dgm:pt>
    <dgm:pt modelId="{DE689AE1-B62E-4D67-9496-8BA7F1BD8146}">
      <dgm:prSet/>
      <dgm:spPr/>
      <dgm:t>
        <a:bodyPr/>
        <a:lstStyle/>
        <a:p>
          <a:r>
            <a:rPr lang="en-CA"/>
            <a:t>Scenario 2</a:t>
          </a:r>
          <a:endParaRPr lang="en-US"/>
        </a:p>
      </dgm:t>
    </dgm:pt>
    <dgm:pt modelId="{75AB3A2F-D70B-48CF-B56F-2F635D491285}" type="parTrans" cxnId="{3300C060-678C-4B36-A935-BFFD7889F600}">
      <dgm:prSet/>
      <dgm:spPr/>
      <dgm:t>
        <a:bodyPr/>
        <a:lstStyle/>
        <a:p>
          <a:endParaRPr lang="en-US"/>
        </a:p>
      </dgm:t>
    </dgm:pt>
    <dgm:pt modelId="{B2159A36-42B7-45CD-8C7D-62AD14A92DE5}" type="sibTrans" cxnId="{3300C060-678C-4B36-A935-BFFD7889F600}">
      <dgm:prSet/>
      <dgm:spPr/>
      <dgm:t>
        <a:bodyPr/>
        <a:lstStyle/>
        <a:p>
          <a:endParaRPr lang="en-US"/>
        </a:p>
      </dgm:t>
    </dgm:pt>
    <dgm:pt modelId="{AEF4D581-8893-413F-9AC6-55EC4BAD9B2C}">
      <dgm:prSet/>
      <dgm:spPr/>
      <dgm:t>
        <a:bodyPr/>
        <a:lstStyle/>
        <a:p>
          <a:r>
            <a:rPr lang="en-CA"/>
            <a:t>Scenario 3</a:t>
          </a:r>
          <a:endParaRPr lang="en-US"/>
        </a:p>
      </dgm:t>
    </dgm:pt>
    <dgm:pt modelId="{C39B1F02-8FB5-43A7-A92E-1B0D69D18CE5}" type="parTrans" cxnId="{777A41F6-BD3F-4F4C-800F-B08C8BDB1B47}">
      <dgm:prSet/>
      <dgm:spPr/>
      <dgm:t>
        <a:bodyPr/>
        <a:lstStyle/>
        <a:p>
          <a:endParaRPr lang="en-US"/>
        </a:p>
      </dgm:t>
    </dgm:pt>
    <dgm:pt modelId="{905BC112-7B17-4BA5-A173-459C7C23E00B}" type="sibTrans" cxnId="{777A41F6-BD3F-4F4C-800F-B08C8BDB1B47}">
      <dgm:prSet/>
      <dgm:spPr/>
      <dgm:t>
        <a:bodyPr/>
        <a:lstStyle/>
        <a:p>
          <a:endParaRPr lang="en-US"/>
        </a:p>
      </dgm:t>
    </dgm:pt>
    <dgm:pt modelId="{26237D62-F848-4CAE-AFC1-5B10F676224D}">
      <dgm:prSet/>
      <dgm:spPr/>
      <dgm:t>
        <a:bodyPr/>
        <a:lstStyle/>
        <a:p>
          <a:r>
            <a:rPr lang="en-CA" dirty="0"/>
            <a:t>Scenario 4</a:t>
          </a:r>
          <a:endParaRPr lang="en-US" dirty="0"/>
        </a:p>
      </dgm:t>
    </dgm:pt>
    <dgm:pt modelId="{43C9799C-E3D2-404C-A471-E84200AB4267}" type="parTrans" cxnId="{05C095A5-AABD-40C1-A6AC-0D4B02B7185F}">
      <dgm:prSet/>
      <dgm:spPr/>
      <dgm:t>
        <a:bodyPr/>
        <a:lstStyle/>
        <a:p>
          <a:endParaRPr lang="en-US"/>
        </a:p>
      </dgm:t>
    </dgm:pt>
    <dgm:pt modelId="{1DEF1E25-8D90-4E2C-BFE9-75FFD13767C4}" type="sibTrans" cxnId="{05C095A5-AABD-40C1-A6AC-0D4B02B7185F}">
      <dgm:prSet/>
      <dgm:spPr/>
      <dgm:t>
        <a:bodyPr/>
        <a:lstStyle/>
        <a:p>
          <a:endParaRPr lang="en-US"/>
        </a:p>
      </dgm:t>
    </dgm:pt>
    <dgm:pt modelId="{F786DEC4-6737-4F8B-AD2D-8A35298FAAD3}">
      <dgm:prSet/>
      <dgm:spPr/>
      <dgm:t>
        <a:bodyPr/>
        <a:lstStyle/>
        <a:p>
          <a:r>
            <a:rPr lang="en-CA"/>
            <a:t>Other questions </a:t>
          </a:r>
          <a:endParaRPr lang="en-US"/>
        </a:p>
      </dgm:t>
    </dgm:pt>
    <dgm:pt modelId="{B0E66FC7-A0C6-4438-852E-1524D217240A}" type="parTrans" cxnId="{B1E7E398-9E61-42DA-9976-2CFEBE9C2F6F}">
      <dgm:prSet/>
      <dgm:spPr/>
      <dgm:t>
        <a:bodyPr/>
        <a:lstStyle/>
        <a:p>
          <a:endParaRPr lang="en-US"/>
        </a:p>
      </dgm:t>
    </dgm:pt>
    <dgm:pt modelId="{D8499274-6362-43B0-97DF-7F593CCC5D9E}" type="sibTrans" cxnId="{B1E7E398-9E61-42DA-9976-2CFEBE9C2F6F}">
      <dgm:prSet/>
      <dgm:spPr/>
      <dgm:t>
        <a:bodyPr/>
        <a:lstStyle/>
        <a:p>
          <a:endParaRPr lang="en-US"/>
        </a:p>
      </dgm:t>
    </dgm:pt>
    <dgm:pt modelId="{746C33DC-43B4-4B32-8517-6F62CDE0181D}">
      <dgm:prSet/>
      <dgm:spPr/>
      <dgm:t>
        <a:bodyPr/>
        <a:lstStyle/>
        <a:p>
          <a:r>
            <a:rPr lang="en-US" dirty="0"/>
            <a:t>Scenario 5</a:t>
          </a:r>
          <a:endParaRPr lang="en-CA" dirty="0"/>
        </a:p>
      </dgm:t>
    </dgm:pt>
    <dgm:pt modelId="{8A44F970-232E-4F6E-9C42-A4ECC0954AE2}" type="parTrans" cxnId="{53204601-4742-4988-AD0C-55B4C7DDB5E7}">
      <dgm:prSet/>
      <dgm:spPr/>
      <dgm:t>
        <a:bodyPr/>
        <a:lstStyle/>
        <a:p>
          <a:endParaRPr lang="en-CA"/>
        </a:p>
      </dgm:t>
    </dgm:pt>
    <dgm:pt modelId="{C8C9B133-62C7-4E05-94A0-B1C94B6B7AC9}" type="sibTrans" cxnId="{53204601-4742-4988-AD0C-55B4C7DDB5E7}">
      <dgm:prSet/>
      <dgm:spPr/>
      <dgm:t>
        <a:bodyPr/>
        <a:lstStyle/>
        <a:p>
          <a:endParaRPr lang="en-CA"/>
        </a:p>
      </dgm:t>
    </dgm:pt>
    <dgm:pt modelId="{149B05C1-13A3-42A8-84A0-D6E3703A0932}" type="pres">
      <dgm:prSet presAssocID="{6E7A4416-96C9-4717-B797-034938CED7E5}" presName="linear" presStyleCnt="0">
        <dgm:presLayoutVars>
          <dgm:dir/>
          <dgm:animLvl val="lvl"/>
          <dgm:resizeHandles val="exact"/>
        </dgm:presLayoutVars>
      </dgm:prSet>
      <dgm:spPr/>
    </dgm:pt>
    <dgm:pt modelId="{876AF918-66B3-4CDF-9B6B-2299E4861804}" type="pres">
      <dgm:prSet presAssocID="{A81E91D4-C60B-4E2E-9128-21F8FEA885F7}" presName="parentLin" presStyleCnt="0"/>
      <dgm:spPr/>
    </dgm:pt>
    <dgm:pt modelId="{6AFAA9CA-7D82-453B-BF9C-BB8D7307A273}" type="pres">
      <dgm:prSet presAssocID="{A81E91D4-C60B-4E2E-9128-21F8FEA885F7}" presName="parentLeftMargin" presStyleLbl="node1" presStyleIdx="0" presStyleCnt="8"/>
      <dgm:spPr/>
    </dgm:pt>
    <dgm:pt modelId="{75F8BCB3-6318-4A14-B161-BFF750B94158}" type="pres">
      <dgm:prSet presAssocID="{A81E91D4-C60B-4E2E-9128-21F8FEA885F7}" presName="parentText" presStyleLbl="node1" presStyleIdx="0" presStyleCnt="8">
        <dgm:presLayoutVars>
          <dgm:chMax val="0"/>
          <dgm:bulletEnabled val="1"/>
        </dgm:presLayoutVars>
      </dgm:prSet>
      <dgm:spPr/>
    </dgm:pt>
    <dgm:pt modelId="{4DEA546A-FDAC-4BC2-9891-759C4FD347BF}" type="pres">
      <dgm:prSet presAssocID="{A81E91D4-C60B-4E2E-9128-21F8FEA885F7}" presName="negativeSpace" presStyleCnt="0"/>
      <dgm:spPr/>
    </dgm:pt>
    <dgm:pt modelId="{9FACB8BC-8834-49EA-A4F4-B7D3E96F72A6}" type="pres">
      <dgm:prSet presAssocID="{A81E91D4-C60B-4E2E-9128-21F8FEA885F7}" presName="childText" presStyleLbl="conFgAcc1" presStyleIdx="0" presStyleCnt="8">
        <dgm:presLayoutVars>
          <dgm:bulletEnabled val="1"/>
        </dgm:presLayoutVars>
      </dgm:prSet>
      <dgm:spPr/>
    </dgm:pt>
    <dgm:pt modelId="{B1B809CA-39DF-45F8-9C06-A421EB64989D}" type="pres">
      <dgm:prSet presAssocID="{286DB74E-EBF7-44E5-8FDB-47F6E4CA1D96}" presName="spaceBetweenRectangles" presStyleCnt="0"/>
      <dgm:spPr/>
    </dgm:pt>
    <dgm:pt modelId="{8E38A53C-B580-4248-B1B6-D050197C38D5}" type="pres">
      <dgm:prSet presAssocID="{78A83922-489E-4346-8D82-07C2C6C25A2A}" presName="parentLin" presStyleCnt="0"/>
      <dgm:spPr/>
    </dgm:pt>
    <dgm:pt modelId="{C5C3F9DF-0DDB-4C89-807C-1A6D46563DC4}" type="pres">
      <dgm:prSet presAssocID="{78A83922-489E-4346-8D82-07C2C6C25A2A}" presName="parentLeftMargin" presStyleLbl="node1" presStyleIdx="0" presStyleCnt="8"/>
      <dgm:spPr/>
    </dgm:pt>
    <dgm:pt modelId="{833742C6-2104-47FF-B8BF-9BF29141C423}" type="pres">
      <dgm:prSet presAssocID="{78A83922-489E-4346-8D82-07C2C6C25A2A}" presName="parentText" presStyleLbl="node1" presStyleIdx="1" presStyleCnt="8">
        <dgm:presLayoutVars>
          <dgm:chMax val="0"/>
          <dgm:bulletEnabled val="1"/>
        </dgm:presLayoutVars>
      </dgm:prSet>
      <dgm:spPr/>
    </dgm:pt>
    <dgm:pt modelId="{49638A89-44CC-461A-A2CB-BB69D6D201A5}" type="pres">
      <dgm:prSet presAssocID="{78A83922-489E-4346-8D82-07C2C6C25A2A}" presName="negativeSpace" presStyleCnt="0"/>
      <dgm:spPr/>
    </dgm:pt>
    <dgm:pt modelId="{F890BA45-DAC4-482D-B939-910C510EE3E6}" type="pres">
      <dgm:prSet presAssocID="{78A83922-489E-4346-8D82-07C2C6C25A2A}" presName="childText" presStyleLbl="conFgAcc1" presStyleIdx="1" presStyleCnt="8">
        <dgm:presLayoutVars>
          <dgm:bulletEnabled val="1"/>
        </dgm:presLayoutVars>
      </dgm:prSet>
      <dgm:spPr/>
    </dgm:pt>
    <dgm:pt modelId="{B81D17A1-7387-49F5-AF81-A1FF09E7ED3B}" type="pres">
      <dgm:prSet presAssocID="{3ABCC5E6-9F2F-437E-8AF2-E019807E70D9}" presName="spaceBetweenRectangles" presStyleCnt="0"/>
      <dgm:spPr/>
    </dgm:pt>
    <dgm:pt modelId="{A4C525C5-B0E6-43F7-99D2-562D0DA53745}" type="pres">
      <dgm:prSet presAssocID="{6DB145FD-6340-4E7C-A7D2-194B755163E3}" presName="parentLin" presStyleCnt="0"/>
      <dgm:spPr/>
    </dgm:pt>
    <dgm:pt modelId="{9EC7EA79-3DD8-4297-AE48-CC257BE62E44}" type="pres">
      <dgm:prSet presAssocID="{6DB145FD-6340-4E7C-A7D2-194B755163E3}" presName="parentLeftMargin" presStyleLbl="node1" presStyleIdx="1" presStyleCnt="8"/>
      <dgm:spPr/>
    </dgm:pt>
    <dgm:pt modelId="{EB78E10F-4680-467A-8604-704D59916F77}" type="pres">
      <dgm:prSet presAssocID="{6DB145FD-6340-4E7C-A7D2-194B755163E3}" presName="parentText" presStyleLbl="node1" presStyleIdx="2" presStyleCnt="8">
        <dgm:presLayoutVars>
          <dgm:chMax val="0"/>
          <dgm:bulletEnabled val="1"/>
        </dgm:presLayoutVars>
      </dgm:prSet>
      <dgm:spPr/>
    </dgm:pt>
    <dgm:pt modelId="{6B7E61A2-20CE-4011-B658-E1FCB3CA78E9}" type="pres">
      <dgm:prSet presAssocID="{6DB145FD-6340-4E7C-A7D2-194B755163E3}" presName="negativeSpace" presStyleCnt="0"/>
      <dgm:spPr/>
    </dgm:pt>
    <dgm:pt modelId="{8DCED43F-DEA3-46EB-AF82-9416F1B1B3BB}" type="pres">
      <dgm:prSet presAssocID="{6DB145FD-6340-4E7C-A7D2-194B755163E3}" presName="childText" presStyleLbl="conFgAcc1" presStyleIdx="2" presStyleCnt="8">
        <dgm:presLayoutVars>
          <dgm:bulletEnabled val="1"/>
        </dgm:presLayoutVars>
      </dgm:prSet>
      <dgm:spPr/>
    </dgm:pt>
    <dgm:pt modelId="{76F42F17-CFB5-4F1A-A741-1588241A1854}" type="pres">
      <dgm:prSet presAssocID="{03BC3865-59A5-4EC0-AF6C-BF9F0614AF33}" presName="spaceBetweenRectangles" presStyleCnt="0"/>
      <dgm:spPr/>
    </dgm:pt>
    <dgm:pt modelId="{E4E5082D-1380-4B49-9989-C463D02052FF}" type="pres">
      <dgm:prSet presAssocID="{DE689AE1-B62E-4D67-9496-8BA7F1BD8146}" presName="parentLin" presStyleCnt="0"/>
      <dgm:spPr/>
    </dgm:pt>
    <dgm:pt modelId="{766A30C8-419F-4064-8D3F-0B3E82B1882A}" type="pres">
      <dgm:prSet presAssocID="{DE689AE1-B62E-4D67-9496-8BA7F1BD8146}" presName="parentLeftMargin" presStyleLbl="node1" presStyleIdx="2" presStyleCnt="8"/>
      <dgm:spPr/>
    </dgm:pt>
    <dgm:pt modelId="{16F89837-9989-45F6-AD6E-922E3A1A4F07}" type="pres">
      <dgm:prSet presAssocID="{DE689AE1-B62E-4D67-9496-8BA7F1BD8146}" presName="parentText" presStyleLbl="node1" presStyleIdx="3" presStyleCnt="8">
        <dgm:presLayoutVars>
          <dgm:chMax val="0"/>
          <dgm:bulletEnabled val="1"/>
        </dgm:presLayoutVars>
      </dgm:prSet>
      <dgm:spPr/>
    </dgm:pt>
    <dgm:pt modelId="{8E53659A-7FA2-47EE-B9FF-1C318E458C41}" type="pres">
      <dgm:prSet presAssocID="{DE689AE1-B62E-4D67-9496-8BA7F1BD8146}" presName="negativeSpace" presStyleCnt="0"/>
      <dgm:spPr/>
    </dgm:pt>
    <dgm:pt modelId="{07926828-229F-4441-929D-EF0C1D132841}" type="pres">
      <dgm:prSet presAssocID="{DE689AE1-B62E-4D67-9496-8BA7F1BD8146}" presName="childText" presStyleLbl="conFgAcc1" presStyleIdx="3" presStyleCnt="8">
        <dgm:presLayoutVars>
          <dgm:bulletEnabled val="1"/>
        </dgm:presLayoutVars>
      </dgm:prSet>
      <dgm:spPr/>
    </dgm:pt>
    <dgm:pt modelId="{6F2FE986-842A-46E5-84B1-414A6C4FC1A9}" type="pres">
      <dgm:prSet presAssocID="{B2159A36-42B7-45CD-8C7D-62AD14A92DE5}" presName="spaceBetweenRectangles" presStyleCnt="0"/>
      <dgm:spPr/>
    </dgm:pt>
    <dgm:pt modelId="{3EFDC1E1-FE10-4A92-A2A7-85728FA60A0E}" type="pres">
      <dgm:prSet presAssocID="{AEF4D581-8893-413F-9AC6-55EC4BAD9B2C}" presName="parentLin" presStyleCnt="0"/>
      <dgm:spPr/>
    </dgm:pt>
    <dgm:pt modelId="{26A18B31-356D-43F2-BAB1-298BC0D10969}" type="pres">
      <dgm:prSet presAssocID="{AEF4D581-8893-413F-9AC6-55EC4BAD9B2C}" presName="parentLeftMargin" presStyleLbl="node1" presStyleIdx="3" presStyleCnt="8"/>
      <dgm:spPr/>
    </dgm:pt>
    <dgm:pt modelId="{81104AC6-2681-43C8-B6EA-D3078AB0E94D}" type="pres">
      <dgm:prSet presAssocID="{AEF4D581-8893-413F-9AC6-55EC4BAD9B2C}" presName="parentText" presStyleLbl="node1" presStyleIdx="4" presStyleCnt="8">
        <dgm:presLayoutVars>
          <dgm:chMax val="0"/>
          <dgm:bulletEnabled val="1"/>
        </dgm:presLayoutVars>
      </dgm:prSet>
      <dgm:spPr/>
    </dgm:pt>
    <dgm:pt modelId="{CCAD6855-9BCE-48A6-A85C-680D3ACD2D97}" type="pres">
      <dgm:prSet presAssocID="{AEF4D581-8893-413F-9AC6-55EC4BAD9B2C}" presName="negativeSpace" presStyleCnt="0"/>
      <dgm:spPr/>
    </dgm:pt>
    <dgm:pt modelId="{24C80FBD-19CD-4D73-8374-7528D9A6585A}" type="pres">
      <dgm:prSet presAssocID="{AEF4D581-8893-413F-9AC6-55EC4BAD9B2C}" presName="childText" presStyleLbl="conFgAcc1" presStyleIdx="4" presStyleCnt="8">
        <dgm:presLayoutVars>
          <dgm:bulletEnabled val="1"/>
        </dgm:presLayoutVars>
      </dgm:prSet>
      <dgm:spPr/>
    </dgm:pt>
    <dgm:pt modelId="{8D42C968-4854-45E6-8228-3389D18D32C8}" type="pres">
      <dgm:prSet presAssocID="{905BC112-7B17-4BA5-A173-459C7C23E00B}" presName="spaceBetweenRectangles" presStyleCnt="0"/>
      <dgm:spPr/>
    </dgm:pt>
    <dgm:pt modelId="{DD7B165B-18C9-4818-A97A-59666EA743AA}" type="pres">
      <dgm:prSet presAssocID="{26237D62-F848-4CAE-AFC1-5B10F676224D}" presName="parentLin" presStyleCnt="0"/>
      <dgm:spPr/>
    </dgm:pt>
    <dgm:pt modelId="{7BD2839D-C1B5-4FCA-9B75-058B17E6016A}" type="pres">
      <dgm:prSet presAssocID="{26237D62-F848-4CAE-AFC1-5B10F676224D}" presName="parentLeftMargin" presStyleLbl="node1" presStyleIdx="4" presStyleCnt="8"/>
      <dgm:spPr/>
    </dgm:pt>
    <dgm:pt modelId="{9566EB7B-2D80-4E97-88B2-D39F7986E681}" type="pres">
      <dgm:prSet presAssocID="{26237D62-F848-4CAE-AFC1-5B10F676224D}" presName="parentText" presStyleLbl="node1" presStyleIdx="5" presStyleCnt="8">
        <dgm:presLayoutVars>
          <dgm:chMax val="0"/>
          <dgm:bulletEnabled val="1"/>
        </dgm:presLayoutVars>
      </dgm:prSet>
      <dgm:spPr/>
    </dgm:pt>
    <dgm:pt modelId="{08A1DEBD-6D01-4657-8932-A5382588763B}" type="pres">
      <dgm:prSet presAssocID="{26237D62-F848-4CAE-AFC1-5B10F676224D}" presName="negativeSpace" presStyleCnt="0"/>
      <dgm:spPr/>
    </dgm:pt>
    <dgm:pt modelId="{81D4831D-58BE-4AF2-88B0-6F9771E4A43E}" type="pres">
      <dgm:prSet presAssocID="{26237D62-F848-4CAE-AFC1-5B10F676224D}" presName="childText" presStyleLbl="conFgAcc1" presStyleIdx="5" presStyleCnt="8">
        <dgm:presLayoutVars>
          <dgm:bulletEnabled val="1"/>
        </dgm:presLayoutVars>
      </dgm:prSet>
      <dgm:spPr/>
    </dgm:pt>
    <dgm:pt modelId="{2820FB4A-EB06-42B8-8232-1A7869B2A930}" type="pres">
      <dgm:prSet presAssocID="{1DEF1E25-8D90-4E2C-BFE9-75FFD13767C4}" presName="spaceBetweenRectangles" presStyleCnt="0"/>
      <dgm:spPr/>
    </dgm:pt>
    <dgm:pt modelId="{88074CD6-C122-4833-AEED-99654F007053}" type="pres">
      <dgm:prSet presAssocID="{746C33DC-43B4-4B32-8517-6F62CDE0181D}" presName="parentLin" presStyleCnt="0"/>
      <dgm:spPr/>
    </dgm:pt>
    <dgm:pt modelId="{80A6DF63-A87F-4CEE-B4DB-97E833E0E177}" type="pres">
      <dgm:prSet presAssocID="{746C33DC-43B4-4B32-8517-6F62CDE0181D}" presName="parentLeftMargin" presStyleLbl="node1" presStyleIdx="5" presStyleCnt="8"/>
      <dgm:spPr/>
    </dgm:pt>
    <dgm:pt modelId="{AEF30C82-7696-4094-A863-73D11304D0B7}" type="pres">
      <dgm:prSet presAssocID="{746C33DC-43B4-4B32-8517-6F62CDE0181D}" presName="parentText" presStyleLbl="node1" presStyleIdx="6" presStyleCnt="8">
        <dgm:presLayoutVars>
          <dgm:chMax val="0"/>
          <dgm:bulletEnabled val="1"/>
        </dgm:presLayoutVars>
      </dgm:prSet>
      <dgm:spPr/>
    </dgm:pt>
    <dgm:pt modelId="{070ACE00-144B-4CDB-9EAA-6395C4428617}" type="pres">
      <dgm:prSet presAssocID="{746C33DC-43B4-4B32-8517-6F62CDE0181D}" presName="negativeSpace" presStyleCnt="0"/>
      <dgm:spPr/>
    </dgm:pt>
    <dgm:pt modelId="{99C4DFEB-2F92-4AF0-B37B-2D272FCEB017}" type="pres">
      <dgm:prSet presAssocID="{746C33DC-43B4-4B32-8517-6F62CDE0181D}" presName="childText" presStyleLbl="conFgAcc1" presStyleIdx="6" presStyleCnt="8">
        <dgm:presLayoutVars>
          <dgm:bulletEnabled val="1"/>
        </dgm:presLayoutVars>
      </dgm:prSet>
      <dgm:spPr/>
    </dgm:pt>
    <dgm:pt modelId="{6FB1BEC5-0727-4DBF-A3EE-95605DB16A4F}" type="pres">
      <dgm:prSet presAssocID="{C8C9B133-62C7-4E05-94A0-B1C94B6B7AC9}" presName="spaceBetweenRectangles" presStyleCnt="0"/>
      <dgm:spPr/>
    </dgm:pt>
    <dgm:pt modelId="{8476F635-A51E-4183-B5C9-402BE403B616}" type="pres">
      <dgm:prSet presAssocID="{F786DEC4-6737-4F8B-AD2D-8A35298FAAD3}" presName="parentLin" presStyleCnt="0"/>
      <dgm:spPr/>
    </dgm:pt>
    <dgm:pt modelId="{E86115DF-95DF-4598-A1C7-8F19B3C4516C}" type="pres">
      <dgm:prSet presAssocID="{F786DEC4-6737-4F8B-AD2D-8A35298FAAD3}" presName="parentLeftMargin" presStyleLbl="node1" presStyleIdx="6" presStyleCnt="8"/>
      <dgm:spPr/>
    </dgm:pt>
    <dgm:pt modelId="{3EB1D62D-A43A-4709-87F3-CE47F191DFA7}" type="pres">
      <dgm:prSet presAssocID="{F786DEC4-6737-4F8B-AD2D-8A35298FAAD3}" presName="parentText" presStyleLbl="node1" presStyleIdx="7" presStyleCnt="8">
        <dgm:presLayoutVars>
          <dgm:chMax val="0"/>
          <dgm:bulletEnabled val="1"/>
        </dgm:presLayoutVars>
      </dgm:prSet>
      <dgm:spPr/>
    </dgm:pt>
    <dgm:pt modelId="{29E990C2-66F2-4E80-AFCF-879117D2FBF0}" type="pres">
      <dgm:prSet presAssocID="{F786DEC4-6737-4F8B-AD2D-8A35298FAAD3}" presName="negativeSpace" presStyleCnt="0"/>
      <dgm:spPr/>
    </dgm:pt>
    <dgm:pt modelId="{5C1BC09C-FD3C-4076-8442-FC58419CE8E9}" type="pres">
      <dgm:prSet presAssocID="{F786DEC4-6737-4F8B-AD2D-8A35298FAAD3}" presName="childText" presStyleLbl="conFgAcc1" presStyleIdx="7" presStyleCnt="8">
        <dgm:presLayoutVars>
          <dgm:bulletEnabled val="1"/>
        </dgm:presLayoutVars>
      </dgm:prSet>
      <dgm:spPr/>
    </dgm:pt>
  </dgm:ptLst>
  <dgm:cxnLst>
    <dgm:cxn modelId="{53204601-4742-4988-AD0C-55B4C7DDB5E7}" srcId="{6E7A4416-96C9-4717-B797-034938CED7E5}" destId="{746C33DC-43B4-4B32-8517-6F62CDE0181D}" srcOrd="6" destOrd="0" parTransId="{8A44F970-232E-4F6E-9C42-A4ECC0954AE2}" sibTransId="{C8C9B133-62C7-4E05-94A0-B1C94B6B7AC9}"/>
    <dgm:cxn modelId="{48DD3109-2541-4A77-B50D-4B26D5486E78}" type="presOf" srcId="{AEF4D581-8893-413F-9AC6-55EC4BAD9B2C}" destId="{26A18B31-356D-43F2-BAB1-298BC0D10969}" srcOrd="0" destOrd="0" presId="urn:microsoft.com/office/officeart/2005/8/layout/list1"/>
    <dgm:cxn modelId="{DAE3CC12-2AE4-4B7C-B1AC-D63E6D6F3DF6}" srcId="{6E7A4416-96C9-4717-B797-034938CED7E5}" destId="{78A83922-489E-4346-8D82-07C2C6C25A2A}" srcOrd="1" destOrd="0" parTransId="{D5D6A2D5-0766-42CD-AB4D-773C58915733}" sibTransId="{3ABCC5E6-9F2F-437E-8AF2-E019807E70D9}"/>
    <dgm:cxn modelId="{DF301115-FB58-405D-A8FF-F1415451A931}" type="presOf" srcId="{DE689AE1-B62E-4D67-9496-8BA7F1BD8146}" destId="{766A30C8-419F-4064-8D3F-0B3E82B1882A}" srcOrd="0" destOrd="0" presId="urn:microsoft.com/office/officeart/2005/8/layout/list1"/>
    <dgm:cxn modelId="{6B1E8222-5BB8-4DAF-90A0-2CFC095F0BB7}" type="presOf" srcId="{78A83922-489E-4346-8D82-07C2C6C25A2A}" destId="{C5C3F9DF-0DDB-4C89-807C-1A6D46563DC4}" srcOrd="0" destOrd="0" presId="urn:microsoft.com/office/officeart/2005/8/layout/list1"/>
    <dgm:cxn modelId="{7E3E9640-1A81-4BDD-8A44-A88E9FD5A1EC}" type="presOf" srcId="{A81E91D4-C60B-4E2E-9128-21F8FEA885F7}" destId="{6AFAA9CA-7D82-453B-BF9C-BB8D7307A273}" srcOrd="0" destOrd="0" presId="urn:microsoft.com/office/officeart/2005/8/layout/list1"/>
    <dgm:cxn modelId="{3300C060-678C-4B36-A935-BFFD7889F600}" srcId="{6E7A4416-96C9-4717-B797-034938CED7E5}" destId="{DE689AE1-B62E-4D67-9496-8BA7F1BD8146}" srcOrd="3" destOrd="0" parTransId="{75AB3A2F-D70B-48CF-B56F-2F635D491285}" sibTransId="{B2159A36-42B7-45CD-8C7D-62AD14A92DE5}"/>
    <dgm:cxn modelId="{61618164-1E39-4923-9EEA-7B48F82398E4}" type="presOf" srcId="{F786DEC4-6737-4F8B-AD2D-8A35298FAAD3}" destId="{E86115DF-95DF-4598-A1C7-8F19B3C4516C}" srcOrd="0" destOrd="0" presId="urn:microsoft.com/office/officeart/2005/8/layout/list1"/>
    <dgm:cxn modelId="{D5DD5866-CC2D-4CC2-ABC4-63E191F22507}" type="presOf" srcId="{6DB145FD-6340-4E7C-A7D2-194B755163E3}" destId="{EB78E10F-4680-467A-8604-704D59916F77}" srcOrd="1" destOrd="0" presId="urn:microsoft.com/office/officeart/2005/8/layout/list1"/>
    <dgm:cxn modelId="{542B9D4E-A355-4D01-9FB1-21A6777E205F}" type="presOf" srcId="{26237D62-F848-4CAE-AFC1-5B10F676224D}" destId="{9566EB7B-2D80-4E97-88B2-D39F7986E681}" srcOrd="1" destOrd="0" presId="urn:microsoft.com/office/officeart/2005/8/layout/list1"/>
    <dgm:cxn modelId="{0E065271-8E07-4E2B-9E27-C57D681C33F4}" type="presOf" srcId="{DE689AE1-B62E-4D67-9496-8BA7F1BD8146}" destId="{16F89837-9989-45F6-AD6E-922E3A1A4F07}" srcOrd="1" destOrd="0" presId="urn:microsoft.com/office/officeart/2005/8/layout/list1"/>
    <dgm:cxn modelId="{CCBAAA82-D882-4A38-96B2-4BB65B73235C}" type="presOf" srcId="{746C33DC-43B4-4B32-8517-6F62CDE0181D}" destId="{AEF30C82-7696-4094-A863-73D11304D0B7}" srcOrd="1" destOrd="0" presId="urn:microsoft.com/office/officeart/2005/8/layout/list1"/>
    <dgm:cxn modelId="{37106C94-626F-4F34-922E-79B19D600E9B}" type="presOf" srcId="{AEF4D581-8893-413F-9AC6-55EC4BAD9B2C}" destId="{81104AC6-2681-43C8-B6EA-D3078AB0E94D}" srcOrd="1" destOrd="0" presId="urn:microsoft.com/office/officeart/2005/8/layout/list1"/>
    <dgm:cxn modelId="{B1E7E398-9E61-42DA-9976-2CFEBE9C2F6F}" srcId="{6E7A4416-96C9-4717-B797-034938CED7E5}" destId="{F786DEC4-6737-4F8B-AD2D-8A35298FAAD3}" srcOrd="7" destOrd="0" parTransId="{B0E66FC7-A0C6-4438-852E-1524D217240A}" sibTransId="{D8499274-6362-43B0-97DF-7F593CCC5D9E}"/>
    <dgm:cxn modelId="{05C095A5-AABD-40C1-A6AC-0D4B02B7185F}" srcId="{6E7A4416-96C9-4717-B797-034938CED7E5}" destId="{26237D62-F848-4CAE-AFC1-5B10F676224D}" srcOrd="5" destOrd="0" parTransId="{43C9799C-E3D2-404C-A471-E84200AB4267}" sibTransId="{1DEF1E25-8D90-4E2C-BFE9-75FFD13767C4}"/>
    <dgm:cxn modelId="{A9ACB5A9-37A2-4BF9-A809-DE36CCB4EAFB}" srcId="{6E7A4416-96C9-4717-B797-034938CED7E5}" destId="{6DB145FD-6340-4E7C-A7D2-194B755163E3}" srcOrd="2" destOrd="0" parTransId="{BCE948E4-D2E1-4CC3-9142-9F8390D91BB5}" sibTransId="{03BC3865-59A5-4EC0-AF6C-BF9F0614AF33}"/>
    <dgm:cxn modelId="{E447E1B5-DC31-46EC-8AC8-0484E1656BFB}" type="presOf" srcId="{6E7A4416-96C9-4717-B797-034938CED7E5}" destId="{149B05C1-13A3-42A8-84A0-D6E3703A0932}" srcOrd="0" destOrd="0" presId="urn:microsoft.com/office/officeart/2005/8/layout/list1"/>
    <dgm:cxn modelId="{144361C0-FBAE-4988-9D1D-A1656B935641}" type="presOf" srcId="{26237D62-F848-4CAE-AFC1-5B10F676224D}" destId="{7BD2839D-C1B5-4FCA-9B75-058B17E6016A}" srcOrd="0" destOrd="0" presId="urn:microsoft.com/office/officeart/2005/8/layout/list1"/>
    <dgm:cxn modelId="{B54289C8-3328-4E3C-90FE-0D6A03FF7909}" type="presOf" srcId="{F786DEC4-6737-4F8B-AD2D-8A35298FAAD3}" destId="{3EB1D62D-A43A-4709-87F3-CE47F191DFA7}" srcOrd="1" destOrd="0" presId="urn:microsoft.com/office/officeart/2005/8/layout/list1"/>
    <dgm:cxn modelId="{21E234E3-F82E-4617-A029-2A67F3FDFDFB}" type="presOf" srcId="{746C33DC-43B4-4B32-8517-6F62CDE0181D}" destId="{80A6DF63-A87F-4CEE-B4DB-97E833E0E177}" srcOrd="0" destOrd="0" presId="urn:microsoft.com/office/officeart/2005/8/layout/list1"/>
    <dgm:cxn modelId="{8A6D03EB-4B45-45F9-B904-29E763F17B15}" type="presOf" srcId="{78A83922-489E-4346-8D82-07C2C6C25A2A}" destId="{833742C6-2104-47FF-B8BF-9BF29141C423}" srcOrd="1" destOrd="0" presId="urn:microsoft.com/office/officeart/2005/8/layout/list1"/>
    <dgm:cxn modelId="{777A41F6-BD3F-4F4C-800F-B08C8BDB1B47}" srcId="{6E7A4416-96C9-4717-B797-034938CED7E5}" destId="{AEF4D581-8893-413F-9AC6-55EC4BAD9B2C}" srcOrd="4" destOrd="0" parTransId="{C39B1F02-8FB5-43A7-A92E-1B0D69D18CE5}" sibTransId="{905BC112-7B17-4BA5-A173-459C7C23E00B}"/>
    <dgm:cxn modelId="{B5BD1BF7-E48B-48F4-8518-E72D24C0E136}" type="presOf" srcId="{A81E91D4-C60B-4E2E-9128-21F8FEA885F7}" destId="{75F8BCB3-6318-4A14-B161-BFF750B94158}" srcOrd="1" destOrd="0" presId="urn:microsoft.com/office/officeart/2005/8/layout/list1"/>
    <dgm:cxn modelId="{771414FC-9FDD-452A-91C6-0969324C6016}" srcId="{6E7A4416-96C9-4717-B797-034938CED7E5}" destId="{A81E91D4-C60B-4E2E-9128-21F8FEA885F7}" srcOrd="0" destOrd="0" parTransId="{8284D294-6C5B-4667-AC18-A4B69D9A0CE0}" sibTransId="{286DB74E-EBF7-44E5-8FDB-47F6E4CA1D96}"/>
    <dgm:cxn modelId="{F5A0F7FF-F7B9-4AF3-A2DC-05FF802BD136}" type="presOf" srcId="{6DB145FD-6340-4E7C-A7D2-194B755163E3}" destId="{9EC7EA79-3DD8-4297-AE48-CC257BE62E44}" srcOrd="0" destOrd="0" presId="urn:microsoft.com/office/officeart/2005/8/layout/list1"/>
    <dgm:cxn modelId="{56DF1B63-058D-453E-93EB-0BDFD332D2EE}" type="presParOf" srcId="{149B05C1-13A3-42A8-84A0-D6E3703A0932}" destId="{876AF918-66B3-4CDF-9B6B-2299E4861804}" srcOrd="0" destOrd="0" presId="urn:microsoft.com/office/officeart/2005/8/layout/list1"/>
    <dgm:cxn modelId="{2429AFC8-7F71-42F5-B9F0-FEF0A70950E3}" type="presParOf" srcId="{876AF918-66B3-4CDF-9B6B-2299E4861804}" destId="{6AFAA9CA-7D82-453B-BF9C-BB8D7307A273}" srcOrd="0" destOrd="0" presId="urn:microsoft.com/office/officeart/2005/8/layout/list1"/>
    <dgm:cxn modelId="{F353123E-377A-42B2-A00F-BFB026C5CA2C}" type="presParOf" srcId="{876AF918-66B3-4CDF-9B6B-2299E4861804}" destId="{75F8BCB3-6318-4A14-B161-BFF750B94158}" srcOrd="1" destOrd="0" presId="urn:microsoft.com/office/officeart/2005/8/layout/list1"/>
    <dgm:cxn modelId="{3F2E84C6-127F-4C5E-97C3-AC6E5C19EBCA}" type="presParOf" srcId="{149B05C1-13A3-42A8-84A0-D6E3703A0932}" destId="{4DEA546A-FDAC-4BC2-9891-759C4FD347BF}" srcOrd="1" destOrd="0" presId="urn:microsoft.com/office/officeart/2005/8/layout/list1"/>
    <dgm:cxn modelId="{0F23E4E2-38C5-44E0-877C-E237DD1FCD4E}" type="presParOf" srcId="{149B05C1-13A3-42A8-84A0-D6E3703A0932}" destId="{9FACB8BC-8834-49EA-A4F4-B7D3E96F72A6}" srcOrd="2" destOrd="0" presId="urn:microsoft.com/office/officeart/2005/8/layout/list1"/>
    <dgm:cxn modelId="{9BF534A1-502B-4FE8-9DAC-A34A5DB01F79}" type="presParOf" srcId="{149B05C1-13A3-42A8-84A0-D6E3703A0932}" destId="{B1B809CA-39DF-45F8-9C06-A421EB64989D}" srcOrd="3" destOrd="0" presId="urn:microsoft.com/office/officeart/2005/8/layout/list1"/>
    <dgm:cxn modelId="{05A1CB46-659E-462F-866F-1253C7FBC89A}" type="presParOf" srcId="{149B05C1-13A3-42A8-84A0-D6E3703A0932}" destId="{8E38A53C-B580-4248-B1B6-D050197C38D5}" srcOrd="4" destOrd="0" presId="urn:microsoft.com/office/officeart/2005/8/layout/list1"/>
    <dgm:cxn modelId="{AFF6C4C1-9BC1-4913-A35F-EDE80B5BF770}" type="presParOf" srcId="{8E38A53C-B580-4248-B1B6-D050197C38D5}" destId="{C5C3F9DF-0DDB-4C89-807C-1A6D46563DC4}" srcOrd="0" destOrd="0" presId="urn:microsoft.com/office/officeart/2005/8/layout/list1"/>
    <dgm:cxn modelId="{C58A8C12-5E0F-4B54-B2A9-D3995999FFC7}" type="presParOf" srcId="{8E38A53C-B580-4248-B1B6-D050197C38D5}" destId="{833742C6-2104-47FF-B8BF-9BF29141C423}" srcOrd="1" destOrd="0" presId="urn:microsoft.com/office/officeart/2005/8/layout/list1"/>
    <dgm:cxn modelId="{0BD9513A-6ADF-4ECB-A796-94AEE9FDD8EB}" type="presParOf" srcId="{149B05C1-13A3-42A8-84A0-D6E3703A0932}" destId="{49638A89-44CC-461A-A2CB-BB69D6D201A5}" srcOrd="5" destOrd="0" presId="urn:microsoft.com/office/officeart/2005/8/layout/list1"/>
    <dgm:cxn modelId="{3409FA1B-7010-4E74-9F5E-85F0B8416729}" type="presParOf" srcId="{149B05C1-13A3-42A8-84A0-D6E3703A0932}" destId="{F890BA45-DAC4-482D-B939-910C510EE3E6}" srcOrd="6" destOrd="0" presId="urn:microsoft.com/office/officeart/2005/8/layout/list1"/>
    <dgm:cxn modelId="{0380688C-6EDC-41F1-BC4E-254CFD0ACED9}" type="presParOf" srcId="{149B05C1-13A3-42A8-84A0-D6E3703A0932}" destId="{B81D17A1-7387-49F5-AF81-A1FF09E7ED3B}" srcOrd="7" destOrd="0" presId="urn:microsoft.com/office/officeart/2005/8/layout/list1"/>
    <dgm:cxn modelId="{38EB13A2-66D9-4516-B656-7223DD4D127D}" type="presParOf" srcId="{149B05C1-13A3-42A8-84A0-D6E3703A0932}" destId="{A4C525C5-B0E6-43F7-99D2-562D0DA53745}" srcOrd="8" destOrd="0" presId="urn:microsoft.com/office/officeart/2005/8/layout/list1"/>
    <dgm:cxn modelId="{D9350310-8D68-44B8-903E-7A781A265DB0}" type="presParOf" srcId="{A4C525C5-B0E6-43F7-99D2-562D0DA53745}" destId="{9EC7EA79-3DD8-4297-AE48-CC257BE62E44}" srcOrd="0" destOrd="0" presId="urn:microsoft.com/office/officeart/2005/8/layout/list1"/>
    <dgm:cxn modelId="{0148FA6E-42D7-484E-9E98-B3DE27C07470}" type="presParOf" srcId="{A4C525C5-B0E6-43F7-99D2-562D0DA53745}" destId="{EB78E10F-4680-467A-8604-704D59916F77}" srcOrd="1" destOrd="0" presId="urn:microsoft.com/office/officeart/2005/8/layout/list1"/>
    <dgm:cxn modelId="{F38A30F7-DDE0-45DF-96EE-A1C2D9A981A0}" type="presParOf" srcId="{149B05C1-13A3-42A8-84A0-D6E3703A0932}" destId="{6B7E61A2-20CE-4011-B658-E1FCB3CA78E9}" srcOrd="9" destOrd="0" presId="urn:microsoft.com/office/officeart/2005/8/layout/list1"/>
    <dgm:cxn modelId="{D8059B08-AA90-4A34-A989-11BAFC8E6463}" type="presParOf" srcId="{149B05C1-13A3-42A8-84A0-D6E3703A0932}" destId="{8DCED43F-DEA3-46EB-AF82-9416F1B1B3BB}" srcOrd="10" destOrd="0" presId="urn:microsoft.com/office/officeart/2005/8/layout/list1"/>
    <dgm:cxn modelId="{B8FCB13D-3D9E-4686-9A28-2776CCBD2589}" type="presParOf" srcId="{149B05C1-13A3-42A8-84A0-D6E3703A0932}" destId="{76F42F17-CFB5-4F1A-A741-1588241A1854}" srcOrd="11" destOrd="0" presId="urn:microsoft.com/office/officeart/2005/8/layout/list1"/>
    <dgm:cxn modelId="{2EAE66E0-4001-4C98-A65E-729C7D2E0E30}" type="presParOf" srcId="{149B05C1-13A3-42A8-84A0-D6E3703A0932}" destId="{E4E5082D-1380-4B49-9989-C463D02052FF}" srcOrd="12" destOrd="0" presId="urn:microsoft.com/office/officeart/2005/8/layout/list1"/>
    <dgm:cxn modelId="{9E65203E-E7B1-49CB-B935-827180E44C66}" type="presParOf" srcId="{E4E5082D-1380-4B49-9989-C463D02052FF}" destId="{766A30C8-419F-4064-8D3F-0B3E82B1882A}" srcOrd="0" destOrd="0" presId="urn:microsoft.com/office/officeart/2005/8/layout/list1"/>
    <dgm:cxn modelId="{E3F9A622-33B7-4CB9-9973-30CAB6C2B2F4}" type="presParOf" srcId="{E4E5082D-1380-4B49-9989-C463D02052FF}" destId="{16F89837-9989-45F6-AD6E-922E3A1A4F07}" srcOrd="1" destOrd="0" presId="urn:microsoft.com/office/officeart/2005/8/layout/list1"/>
    <dgm:cxn modelId="{873C4647-B56F-4110-8F62-4B61E9004F74}" type="presParOf" srcId="{149B05C1-13A3-42A8-84A0-D6E3703A0932}" destId="{8E53659A-7FA2-47EE-B9FF-1C318E458C41}" srcOrd="13" destOrd="0" presId="urn:microsoft.com/office/officeart/2005/8/layout/list1"/>
    <dgm:cxn modelId="{D506F41C-9D56-4DFC-AEF4-B12D431B6BE1}" type="presParOf" srcId="{149B05C1-13A3-42A8-84A0-D6E3703A0932}" destId="{07926828-229F-4441-929D-EF0C1D132841}" srcOrd="14" destOrd="0" presId="urn:microsoft.com/office/officeart/2005/8/layout/list1"/>
    <dgm:cxn modelId="{0B61913E-B4F2-4789-B9AA-CF4B6BE33295}" type="presParOf" srcId="{149B05C1-13A3-42A8-84A0-D6E3703A0932}" destId="{6F2FE986-842A-46E5-84B1-414A6C4FC1A9}" srcOrd="15" destOrd="0" presId="urn:microsoft.com/office/officeart/2005/8/layout/list1"/>
    <dgm:cxn modelId="{88D85B40-B55B-4689-933D-4D5B936927F2}" type="presParOf" srcId="{149B05C1-13A3-42A8-84A0-D6E3703A0932}" destId="{3EFDC1E1-FE10-4A92-A2A7-85728FA60A0E}" srcOrd="16" destOrd="0" presId="urn:microsoft.com/office/officeart/2005/8/layout/list1"/>
    <dgm:cxn modelId="{C10E6CC6-F9BC-4E3D-998F-5B3F35B7503F}" type="presParOf" srcId="{3EFDC1E1-FE10-4A92-A2A7-85728FA60A0E}" destId="{26A18B31-356D-43F2-BAB1-298BC0D10969}" srcOrd="0" destOrd="0" presId="urn:microsoft.com/office/officeart/2005/8/layout/list1"/>
    <dgm:cxn modelId="{A621B075-A9FC-41FF-9422-265B87C69C7F}" type="presParOf" srcId="{3EFDC1E1-FE10-4A92-A2A7-85728FA60A0E}" destId="{81104AC6-2681-43C8-B6EA-D3078AB0E94D}" srcOrd="1" destOrd="0" presId="urn:microsoft.com/office/officeart/2005/8/layout/list1"/>
    <dgm:cxn modelId="{F5502CC0-61DE-4CB3-851E-1A6C4B792204}" type="presParOf" srcId="{149B05C1-13A3-42A8-84A0-D6E3703A0932}" destId="{CCAD6855-9BCE-48A6-A85C-680D3ACD2D97}" srcOrd="17" destOrd="0" presId="urn:microsoft.com/office/officeart/2005/8/layout/list1"/>
    <dgm:cxn modelId="{27F17041-2352-4823-9544-6B12EDE394B7}" type="presParOf" srcId="{149B05C1-13A3-42A8-84A0-D6E3703A0932}" destId="{24C80FBD-19CD-4D73-8374-7528D9A6585A}" srcOrd="18" destOrd="0" presId="urn:microsoft.com/office/officeart/2005/8/layout/list1"/>
    <dgm:cxn modelId="{41490F17-D504-4596-9BBC-1FB790D0717F}" type="presParOf" srcId="{149B05C1-13A3-42A8-84A0-D6E3703A0932}" destId="{8D42C968-4854-45E6-8228-3389D18D32C8}" srcOrd="19" destOrd="0" presId="urn:microsoft.com/office/officeart/2005/8/layout/list1"/>
    <dgm:cxn modelId="{E159A48B-5300-489F-8D53-25235581F096}" type="presParOf" srcId="{149B05C1-13A3-42A8-84A0-D6E3703A0932}" destId="{DD7B165B-18C9-4818-A97A-59666EA743AA}" srcOrd="20" destOrd="0" presId="urn:microsoft.com/office/officeart/2005/8/layout/list1"/>
    <dgm:cxn modelId="{2F20AC2E-B98E-4714-9067-E6E6E437AC47}" type="presParOf" srcId="{DD7B165B-18C9-4818-A97A-59666EA743AA}" destId="{7BD2839D-C1B5-4FCA-9B75-058B17E6016A}" srcOrd="0" destOrd="0" presId="urn:microsoft.com/office/officeart/2005/8/layout/list1"/>
    <dgm:cxn modelId="{FB73BDC1-5AC3-40D1-A5C1-E89E191B65C5}" type="presParOf" srcId="{DD7B165B-18C9-4818-A97A-59666EA743AA}" destId="{9566EB7B-2D80-4E97-88B2-D39F7986E681}" srcOrd="1" destOrd="0" presId="urn:microsoft.com/office/officeart/2005/8/layout/list1"/>
    <dgm:cxn modelId="{720667EC-68A1-45F4-93DE-6B7DF99EE316}" type="presParOf" srcId="{149B05C1-13A3-42A8-84A0-D6E3703A0932}" destId="{08A1DEBD-6D01-4657-8932-A5382588763B}" srcOrd="21" destOrd="0" presId="urn:microsoft.com/office/officeart/2005/8/layout/list1"/>
    <dgm:cxn modelId="{D5DE1B52-438D-4706-B0F8-6165060B03FA}" type="presParOf" srcId="{149B05C1-13A3-42A8-84A0-D6E3703A0932}" destId="{81D4831D-58BE-4AF2-88B0-6F9771E4A43E}" srcOrd="22" destOrd="0" presId="urn:microsoft.com/office/officeart/2005/8/layout/list1"/>
    <dgm:cxn modelId="{CA2E161B-4864-461F-B2B9-43AE629AD33A}" type="presParOf" srcId="{149B05C1-13A3-42A8-84A0-D6E3703A0932}" destId="{2820FB4A-EB06-42B8-8232-1A7869B2A930}" srcOrd="23" destOrd="0" presId="urn:microsoft.com/office/officeart/2005/8/layout/list1"/>
    <dgm:cxn modelId="{99329355-C20B-4C7C-B3C8-4BD0E6C7DCEF}" type="presParOf" srcId="{149B05C1-13A3-42A8-84A0-D6E3703A0932}" destId="{88074CD6-C122-4833-AEED-99654F007053}" srcOrd="24" destOrd="0" presId="urn:microsoft.com/office/officeart/2005/8/layout/list1"/>
    <dgm:cxn modelId="{30984039-0A0F-4D4C-A533-BBEDC2FAD137}" type="presParOf" srcId="{88074CD6-C122-4833-AEED-99654F007053}" destId="{80A6DF63-A87F-4CEE-B4DB-97E833E0E177}" srcOrd="0" destOrd="0" presId="urn:microsoft.com/office/officeart/2005/8/layout/list1"/>
    <dgm:cxn modelId="{F09E63AB-64AA-4B9A-951D-A1C20B23A5E4}" type="presParOf" srcId="{88074CD6-C122-4833-AEED-99654F007053}" destId="{AEF30C82-7696-4094-A863-73D11304D0B7}" srcOrd="1" destOrd="0" presId="urn:microsoft.com/office/officeart/2005/8/layout/list1"/>
    <dgm:cxn modelId="{82DF6018-077B-4556-BF93-9BAABB1AAFF7}" type="presParOf" srcId="{149B05C1-13A3-42A8-84A0-D6E3703A0932}" destId="{070ACE00-144B-4CDB-9EAA-6395C4428617}" srcOrd="25" destOrd="0" presId="urn:microsoft.com/office/officeart/2005/8/layout/list1"/>
    <dgm:cxn modelId="{52EDDF1E-2711-4B96-9890-ACA0DF6C2B6B}" type="presParOf" srcId="{149B05C1-13A3-42A8-84A0-D6E3703A0932}" destId="{99C4DFEB-2F92-4AF0-B37B-2D272FCEB017}" srcOrd="26" destOrd="0" presId="urn:microsoft.com/office/officeart/2005/8/layout/list1"/>
    <dgm:cxn modelId="{666652B2-9610-42AD-BF61-18CA27AC8691}" type="presParOf" srcId="{149B05C1-13A3-42A8-84A0-D6E3703A0932}" destId="{6FB1BEC5-0727-4DBF-A3EE-95605DB16A4F}" srcOrd="27" destOrd="0" presId="urn:microsoft.com/office/officeart/2005/8/layout/list1"/>
    <dgm:cxn modelId="{EBBF63D1-EA09-4BC5-9290-195D19F3362D}" type="presParOf" srcId="{149B05C1-13A3-42A8-84A0-D6E3703A0932}" destId="{8476F635-A51E-4183-B5C9-402BE403B616}" srcOrd="28" destOrd="0" presId="urn:microsoft.com/office/officeart/2005/8/layout/list1"/>
    <dgm:cxn modelId="{444FD8BC-9653-4CF8-899D-B71F30274183}" type="presParOf" srcId="{8476F635-A51E-4183-B5C9-402BE403B616}" destId="{E86115DF-95DF-4598-A1C7-8F19B3C4516C}" srcOrd="0" destOrd="0" presId="urn:microsoft.com/office/officeart/2005/8/layout/list1"/>
    <dgm:cxn modelId="{76F7D813-D218-4DA2-9D82-CAA802C5C177}" type="presParOf" srcId="{8476F635-A51E-4183-B5C9-402BE403B616}" destId="{3EB1D62D-A43A-4709-87F3-CE47F191DFA7}" srcOrd="1" destOrd="0" presId="urn:microsoft.com/office/officeart/2005/8/layout/list1"/>
    <dgm:cxn modelId="{71D8738B-2294-4F40-82BD-FA3F8863286D}" type="presParOf" srcId="{149B05C1-13A3-42A8-84A0-D6E3703A0932}" destId="{29E990C2-66F2-4E80-AFCF-879117D2FBF0}" srcOrd="29" destOrd="0" presId="urn:microsoft.com/office/officeart/2005/8/layout/list1"/>
    <dgm:cxn modelId="{69A5167C-2ACE-4C79-A6DD-A58D7E0C6D19}" type="presParOf" srcId="{149B05C1-13A3-42A8-84A0-D6E3703A0932}" destId="{5C1BC09C-FD3C-4076-8442-FC58419CE8E9}"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64CEF4-81B0-4C58-854C-96356974DF2E}" type="doc">
      <dgm:prSet loTypeId="urn:microsoft.com/office/officeart/2005/8/layout/hList1" loCatId="list" qsTypeId="urn:microsoft.com/office/officeart/2005/8/quickstyle/3d1" qsCatId="3D" csTypeId="urn:microsoft.com/office/officeart/2005/8/colors/accent1_2" csCatId="accent1"/>
      <dgm:spPr/>
      <dgm:t>
        <a:bodyPr/>
        <a:lstStyle/>
        <a:p>
          <a:endParaRPr lang="en-CA"/>
        </a:p>
      </dgm:t>
    </dgm:pt>
    <dgm:pt modelId="{0FFCB2F5-1072-4036-904F-3615583B18A4}">
      <dgm:prSet custT="1"/>
      <dgm:spPr/>
      <dgm:t>
        <a:bodyPr/>
        <a:lstStyle/>
        <a:p>
          <a:pPr algn="ctr"/>
          <a:r>
            <a:rPr lang="en-US" sz="4400" b="1" dirty="0"/>
            <a:t>Why do we need to wear a mask?</a:t>
          </a:r>
          <a:br>
            <a:rPr lang="en-US" sz="4400" dirty="0"/>
          </a:br>
          <a:endParaRPr lang="en-CA" sz="4400" dirty="0"/>
        </a:p>
      </dgm:t>
    </dgm:pt>
    <dgm:pt modelId="{6E838866-7622-425D-A5C2-7AF5A7047C45}" type="parTrans" cxnId="{8781A001-048E-40CF-ADD6-639C3A854A8A}">
      <dgm:prSet/>
      <dgm:spPr/>
      <dgm:t>
        <a:bodyPr/>
        <a:lstStyle/>
        <a:p>
          <a:endParaRPr lang="en-CA"/>
        </a:p>
      </dgm:t>
    </dgm:pt>
    <dgm:pt modelId="{7FE6C725-634C-4CA9-8C56-34502F69BF8F}" type="sibTrans" cxnId="{8781A001-048E-40CF-ADD6-639C3A854A8A}">
      <dgm:prSet/>
      <dgm:spPr/>
      <dgm:t>
        <a:bodyPr/>
        <a:lstStyle/>
        <a:p>
          <a:endParaRPr lang="en-CA"/>
        </a:p>
      </dgm:t>
    </dgm:pt>
    <dgm:pt modelId="{6CFCB7E6-DCB3-4E58-805F-FC78A451E31E}" type="pres">
      <dgm:prSet presAssocID="{F864CEF4-81B0-4C58-854C-96356974DF2E}" presName="Name0" presStyleCnt="0">
        <dgm:presLayoutVars>
          <dgm:dir/>
          <dgm:animLvl val="lvl"/>
          <dgm:resizeHandles val="exact"/>
        </dgm:presLayoutVars>
      </dgm:prSet>
      <dgm:spPr/>
    </dgm:pt>
    <dgm:pt modelId="{C5953091-615E-4F31-845B-470A35445372}" type="pres">
      <dgm:prSet presAssocID="{0FFCB2F5-1072-4036-904F-3615583B18A4}" presName="composite" presStyleCnt="0"/>
      <dgm:spPr/>
    </dgm:pt>
    <dgm:pt modelId="{4958AF58-0FED-4746-B101-1750789CDC20}" type="pres">
      <dgm:prSet presAssocID="{0FFCB2F5-1072-4036-904F-3615583B18A4}" presName="parTx" presStyleLbl="alignNode1" presStyleIdx="0" presStyleCnt="1">
        <dgm:presLayoutVars>
          <dgm:chMax val="0"/>
          <dgm:chPref val="0"/>
          <dgm:bulletEnabled val="1"/>
        </dgm:presLayoutVars>
      </dgm:prSet>
      <dgm:spPr/>
    </dgm:pt>
    <dgm:pt modelId="{C7C19767-02BB-4645-9E04-FA05C597F187}" type="pres">
      <dgm:prSet presAssocID="{0FFCB2F5-1072-4036-904F-3615583B18A4}" presName="desTx" presStyleLbl="alignAccFollowNode1" presStyleIdx="0" presStyleCnt="1">
        <dgm:presLayoutVars>
          <dgm:bulletEnabled val="1"/>
        </dgm:presLayoutVars>
      </dgm:prSet>
      <dgm:spPr/>
    </dgm:pt>
  </dgm:ptLst>
  <dgm:cxnLst>
    <dgm:cxn modelId="{8781A001-048E-40CF-ADD6-639C3A854A8A}" srcId="{F864CEF4-81B0-4C58-854C-96356974DF2E}" destId="{0FFCB2F5-1072-4036-904F-3615583B18A4}" srcOrd="0" destOrd="0" parTransId="{6E838866-7622-425D-A5C2-7AF5A7047C45}" sibTransId="{7FE6C725-634C-4CA9-8C56-34502F69BF8F}"/>
    <dgm:cxn modelId="{9AEE7325-AF6F-43C2-8B7C-67CA58B823B7}" type="presOf" srcId="{F864CEF4-81B0-4C58-854C-96356974DF2E}" destId="{6CFCB7E6-DCB3-4E58-805F-FC78A451E31E}" srcOrd="0" destOrd="0" presId="urn:microsoft.com/office/officeart/2005/8/layout/hList1"/>
    <dgm:cxn modelId="{554E5DEA-C7C1-427C-839B-452287719743}" type="presOf" srcId="{0FFCB2F5-1072-4036-904F-3615583B18A4}" destId="{4958AF58-0FED-4746-B101-1750789CDC20}" srcOrd="0" destOrd="0" presId="urn:microsoft.com/office/officeart/2005/8/layout/hList1"/>
    <dgm:cxn modelId="{16CA27E0-88EC-4DEE-B4DF-A52711B7F2C7}" type="presParOf" srcId="{6CFCB7E6-DCB3-4E58-805F-FC78A451E31E}" destId="{C5953091-615E-4F31-845B-470A35445372}" srcOrd="0" destOrd="0" presId="urn:microsoft.com/office/officeart/2005/8/layout/hList1"/>
    <dgm:cxn modelId="{5C7797B1-9435-429E-8E8B-B869FC52459F}" type="presParOf" srcId="{C5953091-615E-4F31-845B-470A35445372}" destId="{4958AF58-0FED-4746-B101-1750789CDC20}" srcOrd="0" destOrd="0" presId="urn:microsoft.com/office/officeart/2005/8/layout/hList1"/>
    <dgm:cxn modelId="{224A3639-BDC7-4396-BBE6-A89EC24205C8}" type="presParOf" srcId="{C5953091-615E-4F31-845B-470A35445372}" destId="{C7C19767-02BB-4645-9E04-FA05C597F1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64CEF4-81B0-4C58-854C-96356974DF2E}"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CA"/>
        </a:p>
      </dgm:t>
    </dgm:pt>
    <dgm:pt modelId="{0FFCB2F5-1072-4036-904F-3615583B18A4}">
      <dgm:prSet/>
      <dgm:spPr/>
      <dgm:t>
        <a:bodyPr/>
        <a:lstStyle/>
        <a:p>
          <a:r>
            <a:rPr lang="en-US" b="1" dirty="0"/>
            <a:t>Why clean our hands when leaving the store?</a:t>
          </a:r>
          <a:br>
            <a:rPr lang="en-US" dirty="0"/>
          </a:br>
          <a:endParaRPr lang="en-CA" dirty="0"/>
        </a:p>
      </dgm:t>
    </dgm:pt>
    <dgm:pt modelId="{6E838866-7622-425D-A5C2-7AF5A7047C45}" type="parTrans" cxnId="{8781A001-048E-40CF-ADD6-639C3A854A8A}">
      <dgm:prSet/>
      <dgm:spPr/>
      <dgm:t>
        <a:bodyPr/>
        <a:lstStyle/>
        <a:p>
          <a:endParaRPr lang="en-CA"/>
        </a:p>
      </dgm:t>
    </dgm:pt>
    <dgm:pt modelId="{7FE6C725-634C-4CA9-8C56-34502F69BF8F}" type="sibTrans" cxnId="{8781A001-048E-40CF-ADD6-639C3A854A8A}">
      <dgm:prSet/>
      <dgm:spPr/>
      <dgm:t>
        <a:bodyPr/>
        <a:lstStyle/>
        <a:p>
          <a:endParaRPr lang="en-CA"/>
        </a:p>
      </dgm:t>
    </dgm:pt>
    <dgm:pt modelId="{CF89948F-283E-4323-B0F8-F2D57D2E0A7E}">
      <dgm:prSet/>
      <dgm:spPr/>
      <dgm:t>
        <a:bodyPr/>
        <a:lstStyle/>
        <a:p>
          <a:r>
            <a:rPr lang="en-US" dirty="0"/>
            <a:t>It’s easy to clean hands</a:t>
          </a:r>
          <a:endParaRPr lang="en-CA" dirty="0"/>
        </a:p>
      </dgm:t>
    </dgm:pt>
    <dgm:pt modelId="{FC50D7BD-7767-4516-A0A1-74B0EF0E9C13}" type="parTrans" cxnId="{B137BC0F-DE6F-410E-BAF0-68E3B9596629}">
      <dgm:prSet/>
      <dgm:spPr/>
    </dgm:pt>
    <dgm:pt modelId="{49DE0CAE-D8E4-4E12-980B-0255A1218213}" type="sibTrans" cxnId="{B137BC0F-DE6F-410E-BAF0-68E3B9596629}">
      <dgm:prSet/>
      <dgm:spPr/>
    </dgm:pt>
    <dgm:pt modelId="{43E42E62-FD28-43A2-ACAF-EC5220CA1FCD}" type="pres">
      <dgm:prSet presAssocID="{F864CEF4-81B0-4C58-854C-96356974DF2E}" presName="Name0" presStyleCnt="0">
        <dgm:presLayoutVars>
          <dgm:dir/>
          <dgm:animLvl val="lvl"/>
          <dgm:resizeHandles val="exact"/>
        </dgm:presLayoutVars>
      </dgm:prSet>
      <dgm:spPr/>
    </dgm:pt>
    <dgm:pt modelId="{1B71CBE7-A45D-4741-9D7D-B67230AE79A6}" type="pres">
      <dgm:prSet presAssocID="{0FFCB2F5-1072-4036-904F-3615583B18A4}" presName="composite" presStyleCnt="0"/>
      <dgm:spPr/>
    </dgm:pt>
    <dgm:pt modelId="{256FCA24-FD18-43E2-B644-BBD902E03AD0}" type="pres">
      <dgm:prSet presAssocID="{0FFCB2F5-1072-4036-904F-3615583B18A4}" presName="parTx" presStyleLbl="alignNode1" presStyleIdx="0" presStyleCnt="1">
        <dgm:presLayoutVars>
          <dgm:chMax val="0"/>
          <dgm:chPref val="0"/>
          <dgm:bulletEnabled val="1"/>
        </dgm:presLayoutVars>
      </dgm:prSet>
      <dgm:spPr/>
    </dgm:pt>
    <dgm:pt modelId="{C273A2DC-7DD2-49E1-978A-F5E2A52BF8CD}" type="pres">
      <dgm:prSet presAssocID="{0FFCB2F5-1072-4036-904F-3615583B18A4}" presName="desTx" presStyleLbl="alignAccFollowNode1" presStyleIdx="0" presStyleCnt="1">
        <dgm:presLayoutVars>
          <dgm:bulletEnabled val="1"/>
        </dgm:presLayoutVars>
      </dgm:prSet>
      <dgm:spPr/>
    </dgm:pt>
  </dgm:ptLst>
  <dgm:cxnLst>
    <dgm:cxn modelId="{8781A001-048E-40CF-ADD6-639C3A854A8A}" srcId="{F864CEF4-81B0-4C58-854C-96356974DF2E}" destId="{0FFCB2F5-1072-4036-904F-3615583B18A4}" srcOrd="0" destOrd="0" parTransId="{6E838866-7622-425D-A5C2-7AF5A7047C45}" sibTransId="{7FE6C725-634C-4CA9-8C56-34502F69BF8F}"/>
    <dgm:cxn modelId="{B137BC0F-DE6F-410E-BAF0-68E3B9596629}" srcId="{0FFCB2F5-1072-4036-904F-3615583B18A4}" destId="{CF89948F-283E-4323-B0F8-F2D57D2E0A7E}" srcOrd="0" destOrd="0" parTransId="{FC50D7BD-7767-4516-A0A1-74B0EF0E9C13}" sibTransId="{49DE0CAE-D8E4-4E12-980B-0255A1218213}"/>
    <dgm:cxn modelId="{6CCB901D-4D32-42C2-A1EA-5DF887AD7FB3}" type="presOf" srcId="{0FFCB2F5-1072-4036-904F-3615583B18A4}" destId="{256FCA24-FD18-43E2-B644-BBD902E03AD0}" srcOrd="0" destOrd="0" presId="urn:microsoft.com/office/officeart/2005/8/layout/hList1"/>
    <dgm:cxn modelId="{7ED26C46-372E-490A-AE8F-0D4EDA1B4771}" type="presOf" srcId="{CF89948F-283E-4323-B0F8-F2D57D2E0A7E}" destId="{C273A2DC-7DD2-49E1-978A-F5E2A52BF8CD}" srcOrd="0" destOrd="0" presId="urn:microsoft.com/office/officeart/2005/8/layout/hList1"/>
    <dgm:cxn modelId="{C1D6A88F-84DD-4562-8680-78126B137E2F}" type="presOf" srcId="{F864CEF4-81B0-4C58-854C-96356974DF2E}" destId="{43E42E62-FD28-43A2-ACAF-EC5220CA1FCD}" srcOrd="0" destOrd="0" presId="urn:microsoft.com/office/officeart/2005/8/layout/hList1"/>
    <dgm:cxn modelId="{12E3C78E-CFFA-4906-BE5D-9FC26E6C297C}" type="presParOf" srcId="{43E42E62-FD28-43A2-ACAF-EC5220CA1FCD}" destId="{1B71CBE7-A45D-4741-9D7D-B67230AE79A6}" srcOrd="0" destOrd="0" presId="urn:microsoft.com/office/officeart/2005/8/layout/hList1"/>
    <dgm:cxn modelId="{81F2AD2A-4974-4093-A54B-E9613DC31BE2}" type="presParOf" srcId="{1B71CBE7-A45D-4741-9D7D-B67230AE79A6}" destId="{256FCA24-FD18-43E2-B644-BBD902E03AD0}" srcOrd="0" destOrd="0" presId="urn:microsoft.com/office/officeart/2005/8/layout/hList1"/>
    <dgm:cxn modelId="{16577B06-B12A-4C04-A501-2B190A1F36F9}" type="presParOf" srcId="{1B71CBE7-A45D-4741-9D7D-B67230AE79A6}" destId="{C273A2DC-7DD2-49E1-978A-F5E2A52BF8C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DD4E86-4536-44B9-80EE-B9B6E999C015}" type="doc">
      <dgm:prSet loTypeId="urn:microsoft.com/office/officeart/2018/2/layout/IconLabelDescriptionList" loCatId="icon" qsTypeId="urn:microsoft.com/office/officeart/2005/8/quickstyle/simple1" qsCatId="simple" csTypeId="urn:microsoft.com/office/officeart/2005/8/colors/accent1_5" csCatId="accent1" phldr="1"/>
      <dgm:spPr/>
      <dgm:t>
        <a:bodyPr/>
        <a:lstStyle/>
        <a:p>
          <a:endParaRPr lang="en-US"/>
        </a:p>
      </dgm:t>
    </dgm:pt>
    <dgm:pt modelId="{D847695B-133A-4524-B8D6-4E5C73F837C3}">
      <dgm:prSet custT="1"/>
      <dgm:spPr/>
      <dgm:t>
        <a:bodyPr/>
        <a:lstStyle/>
        <a:p>
          <a:pPr>
            <a:lnSpc>
              <a:spcPct val="100000"/>
            </a:lnSpc>
            <a:defRPr b="1"/>
          </a:pPr>
          <a:r>
            <a:rPr lang="en-US" sz="2400" b="0" dirty="0"/>
            <a:t>Protect yourself, your family, friends and community, especially the most vulnerable</a:t>
          </a:r>
        </a:p>
      </dgm:t>
    </dgm:pt>
    <dgm:pt modelId="{53EB4A10-84A5-4B36-92DC-EE9B326C1976}" type="parTrans" cxnId="{802B4239-0B64-4F6D-978B-92988723C4D6}">
      <dgm:prSet/>
      <dgm:spPr/>
      <dgm:t>
        <a:bodyPr/>
        <a:lstStyle/>
        <a:p>
          <a:endParaRPr lang="en-US"/>
        </a:p>
      </dgm:t>
    </dgm:pt>
    <dgm:pt modelId="{6C2B7898-8249-4E3A-8D7C-7DF5886E5ACF}" type="sibTrans" cxnId="{802B4239-0B64-4F6D-978B-92988723C4D6}">
      <dgm:prSet/>
      <dgm:spPr/>
      <dgm:t>
        <a:bodyPr/>
        <a:lstStyle/>
        <a:p>
          <a:endParaRPr lang="en-US"/>
        </a:p>
      </dgm:t>
    </dgm:pt>
    <dgm:pt modelId="{4E3950B7-8C92-452D-B8DA-2BFC77A1EEE3}">
      <dgm:prSet custT="1"/>
      <dgm:spPr/>
      <dgm:t>
        <a:bodyPr/>
        <a:lstStyle/>
        <a:p>
          <a:pPr>
            <a:lnSpc>
              <a:spcPct val="100000"/>
            </a:lnSpc>
            <a:defRPr b="1"/>
          </a:pPr>
          <a:r>
            <a:rPr lang="en-US" sz="2200" b="0" dirty="0"/>
            <a:t>You may have mild or no symptoms of COVID-19 and still be infected or spread the virus to others, need to know if you are positive so you can isolate </a:t>
          </a:r>
        </a:p>
      </dgm:t>
    </dgm:pt>
    <dgm:pt modelId="{2E05CA5F-D243-4752-BD38-F29DD4582421}" type="parTrans" cxnId="{4F8FD776-F7DF-4E5E-84F5-6F6DB1F8CFA5}">
      <dgm:prSet/>
      <dgm:spPr/>
      <dgm:t>
        <a:bodyPr/>
        <a:lstStyle/>
        <a:p>
          <a:endParaRPr lang="en-US"/>
        </a:p>
      </dgm:t>
    </dgm:pt>
    <dgm:pt modelId="{ABC725CC-06E4-450D-98F7-26E97889979F}" type="sibTrans" cxnId="{4F8FD776-F7DF-4E5E-84F5-6F6DB1F8CFA5}">
      <dgm:prSet/>
      <dgm:spPr/>
      <dgm:t>
        <a:bodyPr/>
        <a:lstStyle/>
        <a:p>
          <a:endParaRPr lang="en-US"/>
        </a:p>
      </dgm:t>
    </dgm:pt>
    <dgm:pt modelId="{6F5F82ED-E526-471F-B817-21CD9EF7A0CE}">
      <dgm:prSet custT="1"/>
      <dgm:spPr/>
      <dgm:t>
        <a:bodyPr/>
        <a:lstStyle/>
        <a:p>
          <a:pPr>
            <a:lnSpc>
              <a:spcPct val="100000"/>
            </a:lnSpc>
            <a:defRPr b="1"/>
          </a:pPr>
          <a:r>
            <a:rPr lang="en-US" sz="2400" b="0" dirty="0"/>
            <a:t>Monitor yourself for symptoms in case you need medical care </a:t>
          </a:r>
        </a:p>
      </dgm:t>
    </dgm:pt>
    <dgm:pt modelId="{AFC2A87E-C080-4FCD-A614-B5F8D914BFB4}" type="parTrans" cxnId="{7C2A772B-F0EE-46D6-B2F4-C0E583991374}">
      <dgm:prSet/>
      <dgm:spPr/>
      <dgm:t>
        <a:bodyPr/>
        <a:lstStyle/>
        <a:p>
          <a:endParaRPr lang="en-US"/>
        </a:p>
      </dgm:t>
    </dgm:pt>
    <dgm:pt modelId="{7401BE65-09A2-43A2-AFBD-BF1DA281D8F4}" type="sibTrans" cxnId="{7C2A772B-F0EE-46D6-B2F4-C0E583991374}">
      <dgm:prSet/>
      <dgm:spPr/>
      <dgm:t>
        <a:bodyPr/>
        <a:lstStyle/>
        <a:p>
          <a:endParaRPr lang="en-US"/>
        </a:p>
      </dgm:t>
    </dgm:pt>
    <dgm:pt modelId="{29B6356A-E728-4386-A8CB-2CA48B4A23E6}">
      <dgm:prSet custT="1"/>
      <dgm:spPr/>
      <dgm:t>
        <a:bodyPr/>
        <a:lstStyle/>
        <a:p>
          <a:pPr>
            <a:lnSpc>
              <a:spcPct val="100000"/>
            </a:lnSpc>
            <a:defRPr b="1"/>
          </a:pPr>
          <a:r>
            <a:rPr lang="en-US" sz="2400" b="0" dirty="0"/>
            <a:t>Set a good example for your peers and those around you</a:t>
          </a:r>
        </a:p>
      </dgm:t>
    </dgm:pt>
    <dgm:pt modelId="{058ACE22-E4F3-46DF-B394-3A640B69337F}" type="parTrans" cxnId="{CB33E940-8B19-45B3-B0F1-70C7395C1C4F}">
      <dgm:prSet/>
      <dgm:spPr/>
      <dgm:t>
        <a:bodyPr/>
        <a:lstStyle/>
        <a:p>
          <a:endParaRPr lang="en-US"/>
        </a:p>
      </dgm:t>
    </dgm:pt>
    <dgm:pt modelId="{E8D0B15D-8919-455B-80E8-3F834D5B5A5B}" type="sibTrans" cxnId="{CB33E940-8B19-45B3-B0F1-70C7395C1C4F}">
      <dgm:prSet/>
      <dgm:spPr/>
      <dgm:t>
        <a:bodyPr/>
        <a:lstStyle/>
        <a:p>
          <a:endParaRPr lang="en-US"/>
        </a:p>
      </dgm:t>
    </dgm:pt>
    <dgm:pt modelId="{E2537F3F-E998-4EF1-A631-02BDC2085344}" type="pres">
      <dgm:prSet presAssocID="{C5DD4E86-4536-44B9-80EE-B9B6E999C015}" presName="root" presStyleCnt="0">
        <dgm:presLayoutVars>
          <dgm:dir/>
          <dgm:resizeHandles val="exact"/>
        </dgm:presLayoutVars>
      </dgm:prSet>
      <dgm:spPr/>
    </dgm:pt>
    <dgm:pt modelId="{0CF6C93B-BCFA-4DCD-B310-BB87B2D008E7}" type="pres">
      <dgm:prSet presAssocID="{D847695B-133A-4524-B8D6-4E5C73F837C3}" presName="compNode" presStyleCnt="0"/>
      <dgm:spPr/>
    </dgm:pt>
    <dgm:pt modelId="{6693BE45-9D12-45AE-B2B6-706B4DA9877D}" type="pres">
      <dgm:prSet presAssocID="{D847695B-133A-4524-B8D6-4E5C73F837C3}" presName="iconRect" presStyleLbl="node1" presStyleIdx="0" presStyleCnt="4" custScaleX="129016" custScaleY="120985" custLinFactNeighborX="78323" custLinFactNeighborY="2807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urgical mask with solid fill"/>
        </a:ext>
      </dgm:extLst>
    </dgm:pt>
    <dgm:pt modelId="{39FB664E-E22F-4BC9-A6F2-C1A269109121}" type="pres">
      <dgm:prSet presAssocID="{D847695B-133A-4524-B8D6-4E5C73F837C3}" presName="iconSpace" presStyleCnt="0"/>
      <dgm:spPr/>
    </dgm:pt>
    <dgm:pt modelId="{C541BB47-04D5-4A82-B541-F93C6B43C6DC}" type="pres">
      <dgm:prSet presAssocID="{D847695B-133A-4524-B8D6-4E5C73F837C3}" presName="parTx" presStyleLbl="revTx" presStyleIdx="0" presStyleCnt="8" custLinFactNeighborX="3636" custLinFactNeighborY="8617">
        <dgm:presLayoutVars>
          <dgm:chMax val="0"/>
          <dgm:chPref val="0"/>
        </dgm:presLayoutVars>
      </dgm:prSet>
      <dgm:spPr/>
    </dgm:pt>
    <dgm:pt modelId="{AC28B6DB-30CE-480C-A94F-A0C94DDE5B36}" type="pres">
      <dgm:prSet presAssocID="{D847695B-133A-4524-B8D6-4E5C73F837C3}" presName="txSpace" presStyleCnt="0"/>
      <dgm:spPr/>
    </dgm:pt>
    <dgm:pt modelId="{2628D748-446F-4A1C-A9C9-17FE3698D9D8}" type="pres">
      <dgm:prSet presAssocID="{D847695B-133A-4524-B8D6-4E5C73F837C3}" presName="desTx" presStyleLbl="revTx" presStyleIdx="1" presStyleCnt="8" custScaleX="87469" custScaleY="119284" custLinFactNeighborX="8540" custLinFactNeighborY="-61166">
        <dgm:presLayoutVars/>
      </dgm:prSet>
      <dgm:spPr/>
    </dgm:pt>
    <dgm:pt modelId="{A19CBC1C-955B-4DBF-B752-773604BC4A37}" type="pres">
      <dgm:prSet presAssocID="{6C2B7898-8249-4E3A-8D7C-7DF5886E5ACF}" presName="sibTrans" presStyleCnt="0"/>
      <dgm:spPr/>
    </dgm:pt>
    <dgm:pt modelId="{D3FCF1A9-CACE-4064-8411-6BBCEFD0A017}" type="pres">
      <dgm:prSet presAssocID="{4E3950B7-8C92-452D-B8DA-2BFC77A1EEE3}" presName="compNode" presStyleCnt="0"/>
      <dgm:spPr/>
    </dgm:pt>
    <dgm:pt modelId="{7C572D6D-0976-42B9-A810-33069BB46663}" type="pres">
      <dgm:prSet presAssocID="{4E3950B7-8C92-452D-B8DA-2BFC77A1EEE3}" presName="iconRect" presStyleLbl="node1" presStyleIdx="1" presStyleCnt="4" custLinFactNeighborX="75301" custLinFactNeighborY="2358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8D50C851-3E2E-4AFB-A350-79A6BF89A635}" type="pres">
      <dgm:prSet presAssocID="{4E3950B7-8C92-452D-B8DA-2BFC77A1EEE3}" presName="iconSpace" presStyleCnt="0"/>
      <dgm:spPr/>
    </dgm:pt>
    <dgm:pt modelId="{69ED5CE5-95BB-4980-8376-5215687A948C}" type="pres">
      <dgm:prSet presAssocID="{4E3950B7-8C92-452D-B8DA-2BFC77A1EEE3}" presName="parTx" presStyleLbl="revTx" presStyleIdx="2" presStyleCnt="8" custLinFactNeighborX="-1459" custLinFactNeighborY="10506">
        <dgm:presLayoutVars>
          <dgm:chMax val="0"/>
          <dgm:chPref val="0"/>
        </dgm:presLayoutVars>
      </dgm:prSet>
      <dgm:spPr/>
    </dgm:pt>
    <dgm:pt modelId="{99DCD7D7-A461-457F-B378-577B07A27798}" type="pres">
      <dgm:prSet presAssocID="{4E3950B7-8C92-452D-B8DA-2BFC77A1EEE3}" presName="txSpace" presStyleCnt="0"/>
      <dgm:spPr/>
    </dgm:pt>
    <dgm:pt modelId="{D1875B4D-52B4-4053-8817-03637CABA336}" type="pres">
      <dgm:prSet presAssocID="{4E3950B7-8C92-452D-B8DA-2BFC77A1EEE3}" presName="desTx" presStyleLbl="revTx" presStyleIdx="3" presStyleCnt="8" custLinFactNeighborX="4471" custLinFactNeighborY="5168">
        <dgm:presLayoutVars/>
      </dgm:prSet>
      <dgm:spPr/>
    </dgm:pt>
    <dgm:pt modelId="{0C961D33-9C55-4549-9853-CFB6F3460C5B}" type="pres">
      <dgm:prSet presAssocID="{ABC725CC-06E4-450D-98F7-26E97889979F}" presName="sibTrans" presStyleCnt="0"/>
      <dgm:spPr/>
    </dgm:pt>
    <dgm:pt modelId="{8324DEE8-2BBF-43FE-A21E-04F7EA6BE7D4}" type="pres">
      <dgm:prSet presAssocID="{6F5F82ED-E526-471F-B817-21CD9EF7A0CE}" presName="compNode" presStyleCnt="0"/>
      <dgm:spPr/>
    </dgm:pt>
    <dgm:pt modelId="{89BDF275-9038-410E-8A1D-E48C73D81F36}" type="pres">
      <dgm:prSet presAssocID="{6F5F82ED-E526-471F-B817-21CD9EF7A0CE}" presName="iconRect" presStyleLbl="node1" presStyleIdx="2" presStyleCnt="4" custLinFactNeighborX="78997" custLinFactNeighborY="2689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17431B2F-F8EA-48FC-939F-747A725A00B3}" type="pres">
      <dgm:prSet presAssocID="{6F5F82ED-E526-471F-B817-21CD9EF7A0CE}" presName="iconSpace" presStyleCnt="0"/>
      <dgm:spPr/>
    </dgm:pt>
    <dgm:pt modelId="{290F0992-1379-470C-89D5-658FF4DB14B2}" type="pres">
      <dgm:prSet presAssocID="{6F5F82ED-E526-471F-B817-21CD9EF7A0CE}" presName="parTx" presStyleLbl="revTx" presStyleIdx="4" presStyleCnt="8" custLinFactNeighborX="3457" custLinFactNeighborY="10506">
        <dgm:presLayoutVars>
          <dgm:chMax val="0"/>
          <dgm:chPref val="0"/>
        </dgm:presLayoutVars>
      </dgm:prSet>
      <dgm:spPr/>
    </dgm:pt>
    <dgm:pt modelId="{FABE5FB3-1C3B-4635-8DE7-D8F4DE8B761C}" type="pres">
      <dgm:prSet presAssocID="{6F5F82ED-E526-471F-B817-21CD9EF7A0CE}" presName="txSpace" presStyleCnt="0"/>
      <dgm:spPr/>
    </dgm:pt>
    <dgm:pt modelId="{1E349EE8-60EB-477A-BBDC-9C86ECE421A8}" type="pres">
      <dgm:prSet presAssocID="{6F5F82ED-E526-471F-B817-21CD9EF7A0CE}" presName="desTx" presStyleLbl="revTx" presStyleIdx="5" presStyleCnt="8">
        <dgm:presLayoutVars/>
      </dgm:prSet>
      <dgm:spPr/>
    </dgm:pt>
    <dgm:pt modelId="{A75F7F00-B615-45F7-B544-01D831A130AF}" type="pres">
      <dgm:prSet presAssocID="{7401BE65-09A2-43A2-AFBD-BF1DA281D8F4}" presName="sibTrans" presStyleCnt="0"/>
      <dgm:spPr/>
    </dgm:pt>
    <dgm:pt modelId="{5DB0BC32-D536-4969-BF10-CD55A7A51FF9}" type="pres">
      <dgm:prSet presAssocID="{29B6356A-E728-4386-A8CB-2CA48B4A23E6}" presName="compNode" presStyleCnt="0"/>
      <dgm:spPr/>
    </dgm:pt>
    <dgm:pt modelId="{A536917A-B25A-43B2-865F-DF303D9E0A86}" type="pres">
      <dgm:prSet presAssocID="{29B6356A-E728-4386-A8CB-2CA48B4A23E6}" presName="iconRect" presStyleLbl="node1" presStyleIdx="3" presStyleCnt="4" custLinFactNeighborX="22432" custLinFactNeighborY="2689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humbs Up Sign"/>
        </a:ext>
      </dgm:extLst>
    </dgm:pt>
    <dgm:pt modelId="{C417E049-08DF-4EF6-AF79-5F4B6A5868BB}" type="pres">
      <dgm:prSet presAssocID="{29B6356A-E728-4386-A8CB-2CA48B4A23E6}" presName="iconSpace" presStyleCnt="0"/>
      <dgm:spPr/>
    </dgm:pt>
    <dgm:pt modelId="{D8B150B7-9BE1-4083-865F-0464527CE6E0}" type="pres">
      <dgm:prSet presAssocID="{29B6356A-E728-4386-A8CB-2CA48B4A23E6}" presName="parTx" presStyleLbl="revTx" presStyleIdx="6" presStyleCnt="8" custLinFactNeighborX="-10817" custLinFactNeighborY="9776">
        <dgm:presLayoutVars>
          <dgm:chMax val="0"/>
          <dgm:chPref val="0"/>
        </dgm:presLayoutVars>
      </dgm:prSet>
      <dgm:spPr/>
    </dgm:pt>
    <dgm:pt modelId="{1570E57F-FD09-46D1-BBAC-A68C03AC46B3}" type="pres">
      <dgm:prSet presAssocID="{29B6356A-E728-4386-A8CB-2CA48B4A23E6}" presName="txSpace" presStyleCnt="0"/>
      <dgm:spPr/>
    </dgm:pt>
    <dgm:pt modelId="{089DF31B-E927-4DB0-8C97-E5B96FE35BC8}" type="pres">
      <dgm:prSet presAssocID="{29B6356A-E728-4386-A8CB-2CA48B4A23E6}" presName="desTx" presStyleLbl="revTx" presStyleIdx="7" presStyleCnt="8">
        <dgm:presLayoutVars/>
      </dgm:prSet>
      <dgm:spPr/>
    </dgm:pt>
  </dgm:ptLst>
  <dgm:cxnLst>
    <dgm:cxn modelId="{E56C8A1B-71AE-42EB-8245-69C15E4EC9B1}" type="presOf" srcId="{29B6356A-E728-4386-A8CB-2CA48B4A23E6}" destId="{D8B150B7-9BE1-4083-865F-0464527CE6E0}" srcOrd="0" destOrd="0" presId="urn:microsoft.com/office/officeart/2018/2/layout/IconLabelDescriptionList"/>
    <dgm:cxn modelId="{FFA1E31D-9592-4E80-8ED4-25B5A19031DA}" type="presOf" srcId="{4E3950B7-8C92-452D-B8DA-2BFC77A1EEE3}" destId="{69ED5CE5-95BB-4980-8376-5215687A948C}" srcOrd="0" destOrd="0" presId="urn:microsoft.com/office/officeart/2018/2/layout/IconLabelDescriptionList"/>
    <dgm:cxn modelId="{7C2A772B-F0EE-46D6-B2F4-C0E583991374}" srcId="{C5DD4E86-4536-44B9-80EE-B9B6E999C015}" destId="{6F5F82ED-E526-471F-B817-21CD9EF7A0CE}" srcOrd="2" destOrd="0" parTransId="{AFC2A87E-C080-4FCD-A614-B5F8D914BFB4}" sibTransId="{7401BE65-09A2-43A2-AFBD-BF1DA281D8F4}"/>
    <dgm:cxn modelId="{802B4239-0B64-4F6D-978B-92988723C4D6}" srcId="{C5DD4E86-4536-44B9-80EE-B9B6E999C015}" destId="{D847695B-133A-4524-B8D6-4E5C73F837C3}" srcOrd="0" destOrd="0" parTransId="{53EB4A10-84A5-4B36-92DC-EE9B326C1976}" sibTransId="{6C2B7898-8249-4E3A-8D7C-7DF5886E5ACF}"/>
    <dgm:cxn modelId="{CB33E940-8B19-45B3-B0F1-70C7395C1C4F}" srcId="{C5DD4E86-4536-44B9-80EE-B9B6E999C015}" destId="{29B6356A-E728-4386-A8CB-2CA48B4A23E6}" srcOrd="3" destOrd="0" parTransId="{058ACE22-E4F3-46DF-B394-3A640B69337F}" sibTransId="{E8D0B15D-8919-455B-80E8-3F834D5B5A5B}"/>
    <dgm:cxn modelId="{4CC16768-A1FD-435F-8343-681E5D60BAD9}" type="presOf" srcId="{D847695B-133A-4524-B8D6-4E5C73F837C3}" destId="{C541BB47-04D5-4A82-B541-F93C6B43C6DC}" srcOrd="0" destOrd="0" presId="urn:microsoft.com/office/officeart/2018/2/layout/IconLabelDescriptionList"/>
    <dgm:cxn modelId="{2D57014E-A910-41C5-8519-E5AC778E5ECD}" type="presOf" srcId="{6F5F82ED-E526-471F-B817-21CD9EF7A0CE}" destId="{290F0992-1379-470C-89D5-658FF4DB14B2}" srcOrd="0" destOrd="0" presId="urn:microsoft.com/office/officeart/2018/2/layout/IconLabelDescriptionList"/>
    <dgm:cxn modelId="{F2C7054F-1BF6-4B00-9055-9838BCC1A007}" type="presOf" srcId="{C5DD4E86-4536-44B9-80EE-B9B6E999C015}" destId="{E2537F3F-E998-4EF1-A631-02BDC2085344}" srcOrd="0" destOrd="0" presId="urn:microsoft.com/office/officeart/2018/2/layout/IconLabelDescriptionList"/>
    <dgm:cxn modelId="{4F8FD776-F7DF-4E5E-84F5-6F6DB1F8CFA5}" srcId="{C5DD4E86-4536-44B9-80EE-B9B6E999C015}" destId="{4E3950B7-8C92-452D-B8DA-2BFC77A1EEE3}" srcOrd="1" destOrd="0" parTransId="{2E05CA5F-D243-4752-BD38-F29DD4582421}" sibTransId="{ABC725CC-06E4-450D-98F7-26E97889979F}"/>
    <dgm:cxn modelId="{D827B2D2-4562-45B0-AF11-77E652495F0A}" type="presParOf" srcId="{E2537F3F-E998-4EF1-A631-02BDC2085344}" destId="{0CF6C93B-BCFA-4DCD-B310-BB87B2D008E7}" srcOrd="0" destOrd="0" presId="urn:microsoft.com/office/officeart/2018/2/layout/IconLabelDescriptionList"/>
    <dgm:cxn modelId="{C0D4805C-21BA-4477-BE2D-6DA2ECA26D07}" type="presParOf" srcId="{0CF6C93B-BCFA-4DCD-B310-BB87B2D008E7}" destId="{6693BE45-9D12-45AE-B2B6-706B4DA9877D}" srcOrd="0" destOrd="0" presId="urn:microsoft.com/office/officeart/2018/2/layout/IconLabelDescriptionList"/>
    <dgm:cxn modelId="{6F30E4E6-B1F4-419B-9042-6BFA4FCC4911}" type="presParOf" srcId="{0CF6C93B-BCFA-4DCD-B310-BB87B2D008E7}" destId="{39FB664E-E22F-4BC9-A6F2-C1A269109121}" srcOrd="1" destOrd="0" presId="urn:microsoft.com/office/officeart/2018/2/layout/IconLabelDescriptionList"/>
    <dgm:cxn modelId="{74917977-1FED-4671-AC13-AA77BD23594C}" type="presParOf" srcId="{0CF6C93B-BCFA-4DCD-B310-BB87B2D008E7}" destId="{C541BB47-04D5-4A82-B541-F93C6B43C6DC}" srcOrd="2" destOrd="0" presId="urn:microsoft.com/office/officeart/2018/2/layout/IconLabelDescriptionList"/>
    <dgm:cxn modelId="{7C96EDB3-6C78-40DF-8D40-BB3690E8707A}" type="presParOf" srcId="{0CF6C93B-BCFA-4DCD-B310-BB87B2D008E7}" destId="{AC28B6DB-30CE-480C-A94F-A0C94DDE5B36}" srcOrd="3" destOrd="0" presId="urn:microsoft.com/office/officeart/2018/2/layout/IconLabelDescriptionList"/>
    <dgm:cxn modelId="{E2CCE8F0-B07D-41F8-AD1F-18112C41D83C}" type="presParOf" srcId="{0CF6C93B-BCFA-4DCD-B310-BB87B2D008E7}" destId="{2628D748-446F-4A1C-A9C9-17FE3698D9D8}" srcOrd="4" destOrd="0" presId="urn:microsoft.com/office/officeart/2018/2/layout/IconLabelDescriptionList"/>
    <dgm:cxn modelId="{02BC2053-2F4F-4126-905F-0BD8C6FBF867}" type="presParOf" srcId="{E2537F3F-E998-4EF1-A631-02BDC2085344}" destId="{A19CBC1C-955B-4DBF-B752-773604BC4A37}" srcOrd="1" destOrd="0" presId="urn:microsoft.com/office/officeart/2018/2/layout/IconLabelDescriptionList"/>
    <dgm:cxn modelId="{F8781EED-9544-401D-826A-F12E17ADA59A}" type="presParOf" srcId="{E2537F3F-E998-4EF1-A631-02BDC2085344}" destId="{D3FCF1A9-CACE-4064-8411-6BBCEFD0A017}" srcOrd="2" destOrd="0" presId="urn:microsoft.com/office/officeart/2018/2/layout/IconLabelDescriptionList"/>
    <dgm:cxn modelId="{EF6A5A9C-94BB-46A9-A9BB-5A07D15B2982}" type="presParOf" srcId="{D3FCF1A9-CACE-4064-8411-6BBCEFD0A017}" destId="{7C572D6D-0976-42B9-A810-33069BB46663}" srcOrd="0" destOrd="0" presId="urn:microsoft.com/office/officeart/2018/2/layout/IconLabelDescriptionList"/>
    <dgm:cxn modelId="{0CDE6416-C36B-47E9-BC1C-F2D1EC7F9C31}" type="presParOf" srcId="{D3FCF1A9-CACE-4064-8411-6BBCEFD0A017}" destId="{8D50C851-3E2E-4AFB-A350-79A6BF89A635}" srcOrd="1" destOrd="0" presId="urn:microsoft.com/office/officeart/2018/2/layout/IconLabelDescriptionList"/>
    <dgm:cxn modelId="{6238560C-06A1-4D90-A00E-0CF78AEAB336}" type="presParOf" srcId="{D3FCF1A9-CACE-4064-8411-6BBCEFD0A017}" destId="{69ED5CE5-95BB-4980-8376-5215687A948C}" srcOrd="2" destOrd="0" presId="urn:microsoft.com/office/officeart/2018/2/layout/IconLabelDescriptionList"/>
    <dgm:cxn modelId="{01C06714-D26F-4FDB-9262-D9EEF049261C}" type="presParOf" srcId="{D3FCF1A9-CACE-4064-8411-6BBCEFD0A017}" destId="{99DCD7D7-A461-457F-B378-577B07A27798}" srcOrd="3" destOrd="0" presId="urn:microsoft.com/office/officeart/2018/2/layout/IconLabelDescriptionList"/>
    <dgm:cxn modelId="{7A2CFFB1-A549-4FD7-BADB-F6C7328ABED3}" type="presParOf" srcId="{D3FCF1A9-CACE-4064-8411-6BBCEFD0A017}" destId="{D1875B4D-52B4-4053-8817-03637CABA336}" srcOrd="4" destOrd="0" presId="urn:microsoft.com/office/officeart/2018/2/layout/IconLabelDescriptionList"/>
    <dgm:cxn modelId="{A1533B50-2270-4059-B3C8-B9E86260A969}" type="presParOf" srcId="{E2537F3F-E998-4EF1-A631-02BDC2085344}" destId="{0C961D33-9C55-4549-9853-CFB6F3460C5B}" srcOrd="3" destOrd="0" presId="urn:microsoft.com/office/officeart/2018/2/layout/IconLabelDescriptionList"/>
    <dgm:cxn modelId="{C32E21BF-637D-4608-932C-DECBCDAC8BBB}" type="presParOf" srcId="{E2537F3F-E998-4EF1-A631-02BDC2085344}" destId="{8324DEE8-2BBF-43FE-A21E-04F7EA6BE7D4}" srcOrd="4" destOrd="0" presId="urn:microsoft.com/office/officeart/2018/2/layout/IconLabelDescriptionList"/>
    <dgm:cxn modelId="{30A8F727-F076-45F8-B062-F7FDD6EB3E00}" type="presParOf" srcId="{8324DEE8-2BBF-43FE-A21E-04F7EA6BE7D4}" destId="{89BDF275-9038-410E-8A1D-E48C73D81F36}" srcOrd="0" destOrd="0" presId="urn:microsoft.com/office/officeart/2018/2/layout/IconLabelDescriptionList"/>
    <dgm:cxn modelId="{BA5C6C44-059A-47A5-AEEC-BF91458FDF18}" type="presParOf" srcId="{8324DEE8-2BBF-43FE-A21E-04F7EA6BE7D4}" destId="{17431B2F-F8EA-48FC-939F-747A725A00B3}" srcOrd="1" destOrd="0" presId="urn:microsoft.com/office/officeart/2018/2/layout/IconLabelDescriptionList"/>
    <dgm:cxn modelId="{ACB3FB3E-8092-4298-B3E2-940A034103A6}" type="presParOf" srcId="{8324DEE8-2BBF-43FE-A21E-04F7EA6BE7D4}" destId="{290F0992-1379-470C-89D5-658FF4DB14B2}" srcOrd="2" destOrd="0" presId="urn:microsoft.com/office/officeart/2018/2/layout/IconLabelDescriptionList"/>
    <dgm:cxn modelId="{0F5FFA6B-1022-460F-B378-46BB4F20319E}" type="presParOf" srcId="{8324DEE8-2BBF-43FE-A21E-04F7EA6BE7D4}" destId="{FABE5FB3-1C3B-4635-8DE7-D8F4DE8B761C}" srcOrd="3" destOrd="0" presId="urn:microsoft.com/office/officeart/2018/2/layout/IconLabelDescriptionList"/>
    <dgm:cxn modelId="{4B864607-DC90-4B28-BC75-C80664217069}" type="presParOf" srcId="{8324DEE8-2BBF-43FE-A21E-04F7EA6BE7D4}" destId="{1E349EE8-60EB-477A-BBDC-9C86ECE421A8}" srcOrd="4" destOrd="0" presId="urn:microsoft.com/office/officeart/2018/2/layout/IconLabelDescriptionList"/>
    <dgm:cxn modelId="{8460F8D4-A983-4CE8-BACB-089E2A9FC705}" type="presParOf" srcId="{E2537F3F-E998-4EF1-A631-02BDC2085344}" destId="{A75F7F00-B615-45F7-B544-01D831A130AF}" srcOrd="5" destOrd="0" presId="urn:microsoft.com/office/officeart/2018/2/layout/IconLabelDescriptionList"/>
    <dgm:cxn modelId="{9C59ECB7-7577-4D1D-AF48-9618A989D9AC}" type="presParOf" srcId="{E2537F3F-E998-4EF1-A631-02BDC2085344}" destId="{5DB0BC32-D536-4969-BF10-CD55A7A51FF9}" srcOrd="6" destOrd="0" presId="urn:microsoft.com/office/officeart/2018/2/layout/IconLabelDescriptionList"/>
    <dgm:cxn modelId="{CCF537FE-E0B2-424B-B61D-995F99548CAE}" type="presParOf" srcId="{5DB0BC32-D536-4969-BF10-CD55A7A51FF9}" destId="{A536917A-B25A-43B2-865F-DF303D9E0A86}" srcOrd="0" destOrd="0" presId="urn:microsoft.com/office/officeart/2018/2/layout/IconLabelDescriptionList"/>
    <dgm:cxn modelId="{CF702C9D-1E51-4EFD-A4CF-528DFC09CA5F}" type="presParOf" srcId="{5DB0BC32-D536-4969-BF10-CD55A7A51FF9}" destId="{C417E049-08DF-4EF6-AF79-5F4B6A5868BB}" srcOrd="1" destOrd="0" presId="urn:microsoft.com/office/officeart/2018/2/layout/IconLabelDescriptionList"/>
    <dgm:cxn modelId="{D2A801E4-59FA-43C9-B824-E11ACF2A0F61}" type="presParOf" srcId="{5DB0BC32-D536-4969-BF10-CD55A7A51FF9}" destId="{D8B150B7-9BE1-4083-865F-0464527CE6E0}" srcOrd="2" destOrd="0" presId="urn:microsoft.com/office/officeart/2018/2/layout/IconLabelDescriptionList"/>
    <dgm:cxn modelId="{C2374C87-6E86-4B24-B189-3FAC58DF7D43}" type="presParOf" srcId="{5DB0BC32-D536-4969-BF10-CD55A7A51FF9}" destId="{1570E57F-FD09-46D1-BBAC-A68C03AC46B3}" srcOrd="3" destOrd="0" presId="urn:microsoft.com/office/officeart/2018/2/layout/IconLabelDescriptionList"/>
    <dgm:cxn modelId="{0BD413CC-A1B0-4B05-B285-02F40EC43969}" type="presParOf" srcId="{5DB0BC32-D536-4969-BF10-CD55A7A51FF9}" destId="{089DF31B-E927-4DB0-8C97-E5B96FE35BC8}"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CB8BC-8834-49EA-A4F4-B7D3E96F72A6}">
      <dsp:nvSpPr>
        <dsp:cNvPr id="0" name=""/>
        <dsp:cNvSpPr/>
      </dsp:nvSpPr>
      <dsp:spPr>
        <a:xfrm>
          <a:off x="0" y="357921"/>
          <a:ext cx="5962720"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F8BCB3-6318-4A14-B161-BFF750B94158}">
      <dsp:nvSpPr>
        <dsp:cNvPr id="0" name=""/>
        <dsp:cNvSpPr/>
      </dsp:nvSpPr>
      <dsp:spPr>
        <a:xfrm>
          <a:off x="298136" y="166041"/>
          <a:ext cx="4173904"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577850">
            <a:lnSpc>
              <a:spcPct val="90000"/>
            </a:lnSpc>
            <a:spcBef>
              <a:spcPct val="0"/>
            </a:spcBef>
            <a:spcAft>
              <a:spcPct val="35000"/>
            </a:spcAft>
            <a:buNone/>
          </a:pPr>
          <a:r>
            <a:rPr lang="en-CA" sz="1300" kern="1200"/>
            <a:t>Introduction </a:t>
          </a:r>
          <a:endParaRPr lang="en-US" sz="1300" kern="1200"/>
        </a:p>
      </dsp:txBody>
      <dsp:txXfrm>
        <a:off x="316870" y="184775"/>
        <a:ext cx="4136436" cy="346292"/>
      </dsp:txXfrm>
    </dsp:sp>
    <dsp:sp modelId="{F890BA45-DAC4-482D-B939-910C510EE3E6}">
      <dsp:nvSpPr>
        <dsp:cNvPr id="0" name=""/>
        <dsp:cNvSpPr/>
      </dsp:nvSpPr>
      <dsp:spPr>
        <a:xfrm>
          <a:off x="0" y="947601"/>
          <a:ext cx="5962720" cy="327600"/>
        </a:xfrm>
        <a:prstGeom prst="rect">
          <a:avLst/>
        </a:prstGeom>
        <a:solidFill>
          <a:schemeClr val="lt1">
            <a:alpha val="90000"/>
            <a:hueOff val="0"/>
            <a:satOff val="0"/>
            <a:lumOff val="0"/>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3742C6-2104-47FF-B8BF-9BF29141C423}">
      <dsp:nvSpPr>
        <dsp:cNvPr id="0" name=""/>
        <dsp:cNvSpPr/>
      </dsp:nvSpPr>
      <dsp:spPr>
        <a:xfrm>
          <a:off x="298136" y="755721"/>
          <a:ext cx="4173904" cy="383760"/>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577850">
            <a:lnSpc>
              <a:spcPct val="90000"/>
            </a:lnSpc>
            <a:spcBef>
              <a:spcPct val="0"/>
            </a:spcBef>
            <a:spcAft>
              <a:spcPct val="35000"/>
            </a:spcAft>
            <a:buNone/>
          </a:pPr>
          <a:r>
            <a:rPr lang="en-CA" sz="1300" kern="1200" dirty="0"/>
            <a:t>Case Scenarios – Overview </a:t>
          </a:r>
          <a:endParaRPr lang="en-US" sz="1300" kern="1200" dirty="0"/>
        </a:p>
      </dsp:txBody>
      <dsp:txXfrm>
        <a:off x="316870" y="774455"/>
        <a:ext cx="4136436" cy="346292"/>
      </dsp:txXfrm>
    </dsp:sp>
    <dsp:sp modelId="{8DCED43F-DEA3-46EB-AF82-9416F1B1B3BB}">
      <dsp:nvSpPr>
        <dsp:cNvPr id="0" name=""/>
        <dsp:cNvSpPr/>
      </dsp:nvSpPr>
      <dsp:spPr>
        <a:xfrm>
          <a:off x="0" y="1537281"/>
          <a:ext cx="5962720" cy="327600"/>
        </a:xfrm>
        <a:prstGeom prst="rect">
          <a:avLst/>
        </a:prstGeom>
        <a:solidFill>
          <a:schemeClr val="lt1">
            <a:alpha val="90000"/>
            <a:hueOff val="0"/>
            <a:satOff val="0"/>
            <a:lumOff val="0"/>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78E10F-4680-467A-8604-704D59916F77}">
      <dsp:nvSpPr>
        <dsp:cNvPr id="0" name=""/>
        <dsp:cNvSpPr/>
      </dsp:nvSpPr>
      <dsp:spPr>
        <a:xfrm>
          <a:off x="298136" y="1345401"/>
          <a:ext cx="4173904" cy="383760"/>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577850">
            <a:lnSpc>
              <a:spcPct val="90000"/>
            </a:lnSpc>
            <a:spcBef>
              <a:spcPct val="0"/>
            </a:spcBef>
            <a:spcAft>
              <a:spcPct val="35000"/>
            </a:spcAft>
            <a:buNone/>
          </a:pPr>
          <a:r>
            <a:rPr lang="en-CA" sz="1300" kern="1200"/>
            <a:t>Scenario 1</a:t>
          </a:r>
          <a:endParaRPr lang="en-US" sz="1300" kern="1200"/>
        </a:p>
      </dsp:txBody>
      <dsp:txXfrm>
        <a:off x="316870" y="1364135"/>
        <a:ext cx="4136436" cy="346292"/>
      </dsp:txXfrm>
    </dsp:sp>
    <dsp:sp modelId="{07926828-229F-4441-929D-EF0C1D132841}">
      <dsp:nvSpPr>
        <dsp:cNvPr id="0" name=""/>
        <dsp:cNvSpPr/>
      </dsp:nvSpPr>
      <dsp:spPr>
        <a:xfrm>
          <a:off x="0" y="2126961"/>
          <a:ext cx="5962720" cy="327600"/>
        </a:xfrm>
        <a:prstGeom prst="rect">
          <a:avLst/>
        </a:prstGeom>
        <a:solidFill>
          <a:schemeClr val="lt1">
            <a:alpha val="90000"/>
            <a:hueOff val="0"/>
            <a:satOff val="0"/>
            <a:lumOff val="0"/>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F89837-9989-45F6-AD6E-922E3A1A4F07}">
      <dsp:nvSpPr>
        <dsp:cNvPr id="0" name=""/>
        <dsp:cNvSpPr/>
      </dsp:nvSpPr>
      <dsp:spPr>
        <a:xfrm>
          <a:off x="298136" y="1935081"/>
          <a:ext cx="4173904" cy="383760"/>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577850">
            <a:lnSpc>
              <a:spcPct val="90000"/>
            </a:lnSpc>
            <a:spcBef>
              <a:spcPct val="0"/>
            </a:spcBef>
            <a:spcAft>
              <a:spcPct val="35000"/>
            </a:spcAft>
            <a:buNone/>
          </a:pPr>
          <a:r>
            <a:rPr lang="en-CA" sz="1300" kern="1200"/>
            <a:t>Scenario 2</a:t>
          </a:r>
          <a:endParaRPr lang="en-US" sz="1300" kern="1200"/>
        </a:p>
      </dsp:txBody>
      <dsp:txXfrm>
        <a:off x="316870" y="1953815"/>
        <a:ext cx="4136436" cy="346292"/>
      </dsp:txXfrm>
    </dsp:sp>
    <dsp:sp modelId="{24C80FBD-19CD-4D73-8374-7528D9A6585A}">
      <dsp:nvSpPr>
        <dsp:cNvPr id="0" name=""/>
        <dsp:cNvSpPr/>
      </dsp:nvSpPr>
      <dsp:spPr>
        <a:xfrm>
          <a:off x="0" y="2716641"/>
          <a:ext cx="5962720" cy="327600"/>
        </a:xfrm>
        <a:prstGeom prst="rect">
          <a:avLst/>
        </a:prstGeom>
        <a:solidFill>
          <a:schemeClr val="lt1">
            <a:alpha val="90000"/>
            <a:hueOff val="0"/>
            <a:satOff val="0"/>
            <a:lumOff val="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104AC6-2681-43C8-B6EA-D3078AB0E94D}">
      <dsp:nvSpPr>
        <dsp:cNvPr id="0" name=""/>
        <dsp:cNvSpPr/>
      </dsp:nvSpPr>
      <dsp:spPr>
        <a:xfrm>
          <a:off x="298136" y="2524761"/>
          <a:ext cx="4173904" cy="383760"/>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577850">
            <a:lnSpc>
              <a:spcPct val="90000"/>
            </a:lnSpc>
            <a:spcBef>
              <a:spcPct val="0"/>
            </a:spcBef>
            <a:spcAft>
              <a:spcPct val="35000"/>
            </a:spcAft>
            <a:buNone/>
          </a:pPr>
          <a:r>
            <a:rPr lang="en-CA" sz="1300" kern="1200"/>
            <a:t>Scenario 3</a:t>
          </a:r>
          <a:endParaRPr lang="en-US" sz="1300" kern="1200"/>
        </a:p>
      </dsp:txBody>
      <dsp:txXfrm>
        <a:off x="316870" y="2543495"/>
        <a:ext cx="4136436" cy="346292"/>
      </dsp:txXfrm>
    </dsp:sp>
    <dsp:sp modelId="{81D4831D-58BE-4AF2-88B0-6F9771E4A43E}">
      <dsp:nvSpPr>
        <dsp:cNvPr id="0" name=""/>
        <dsp:cNvSpPr/>
      </dsp:nvSpPr>
      <dsp:spPr>
        <a:xfrm>
          <a:off x="0" y="3306321"/>
          <a:ext cx="5962720" cy="327600"/>
        </a:xfrm>
        <a:prstGeom prst="rect">
          <a:avLst/>
        </a:prstGeom>
        <a:solidFill>
          <a:schemeClr val="lt1">
            <a:alpha val="90000"/>
            <a:hueOff val="0"/>
            <a:satOff val="0"/>
            <a:lumOff val="0"/>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66EB7B-2D80-4E97-88B2-D39F7986E681}">
      <dsp:nvSpPr>
        <dsp:cNvPr id="0" name=""/>
        <dsp:cNvSpPr/>
      </dsp:nvSpPr>
      <dsp:spPr>
        <a:xfrm>
          <a:off x="298136" y="3114441"/>
          <a:ext cx="4173904" cy="383760"/>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577850">
            <a:lnSpc>
              <a:spcPct val="90000"/>
            </a:lnSpc>
            <a:spcBef>
              <a:spcPct val="0"/>
            </a:spcBef>
            <a:spcAft>
              <a:spcPct val="35000"/>
            </a:spcAft>
            <a:buNone/>
          </a:pPr>
          <a:r>
            <a:rPr lang="en-CA" sz="1300" kern="1200" dirty="0"/>
            <a:t>Scenario 4</a:t>
          </a:r>
          <a:endParaRPr lang="en-US" sz="1300" kern="1200" dirty="0"/>
        </a:p>
      </dsp:txBody>
      <dsp:txXfrm>
        <a:off x="316870" y="3133175"/>
        <a:ext cx="4136436" cy="346292"/>
      </dsp:txXfrm>
    </dsp:sp>
    <dsp:sp modelId="{99C4DFEB-2F92-4AF0-B37B-2D272FCEB017}">
      <dsp:nvSpPr>
        <dsp:cNvPr id="0" name=""/>
        <dsp:cNvSpPr/>
      </dsp:nvSpPr>
      <dsp:spPr>
        <a:xfrm>
          <a:off x="0" y="3896001"/>
          <a:ext cx="5962720" cy="327600"/>
        </a:xfrm>
        <a:prstGeom prst="rect">
          <a:avLst/>
        </a:prstGeom>
        <a:solidFill>
          <a:schemeClr val="lt1">
            <a:alpha val="90000"/>
            <a:hueOff val="0"/>
            <a:satOff val="0"/>
            <a:lumOff val="0"/>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F30C82-7696-4094-A863-73D11304D0B7}">
      <dsp:nvSpPr>
        <dsp:cNvPr id="0" name=""/>
        <dsp:cNvSpPr/>
      </dsp:nvSpPr>
      <dsp:spPr>
        <a:xfrm>
          <a:off x="298136" y="3704121"/>
          <a:ext cx="4173904" cy="383760"/>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577850">
            <a:lnSpc>
              <a:spcPct val="90000"/>
            </a:lnSpc>
            <a:spcBef>
              <a:spcPct val="0"/>
            </a:spcBef>
            <a:spcAft>
              <a:spcPct val="35000"/>
            </a:spcAft>
            <a:buNone/>
          </a:pPr>
          <a:r>
            <a:rPr lang="en-US" sz="1300" kern="1200" dirty="0"/>
            <a:t>Scenario 5</a:t>
          </a:r>
          <a:endParaRPr lang="en-CA" sz="1300" kern="1200" dirty="0"/>
        </a:p>
      </dsp:txBody>
      <dsp:txXfrm>
        <a:off x="316870" y="3722855"/>
        <a:ext cx="4136436" cy="346292"/>
      </dsp:txXfrm>
    </dsp:sp>
    <dsp:sp modelId="{5C1BC09C-FD3C-4076-8442-FC58419CE8E9}">
      <dsp:nvSpPr>
        <dsp:cNvPr id="0" name=""/>
        <dsp:cNvSpPr/>
      </dsp:nvSpPr>
      <dsp:spPr>
        <a:xfrm>
          <a:off x="0" y="4485681"/>
          <a:ext cx="5962720" cy="327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B1D62D-A43A-4709-87F3-CE47F191DFA7}">
      <dsp:nvSpPr>
        <dsp:cNvPr id="0" name=""/>
        <dsp:cNvSpPr/>
      </dsp:nvSpPr>
      <dsp:spPr>
        <a:xfrm>
          <a:off x="298136" y="4293801"/>
          <a:ext cx="4173904" cy="3837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64" tIns="0" rIns="157764" bIns="0" numCol="1" spcCol="1270" anchor="ctr" anchorCtr="0">
          <a:noAutofit/>
        </a:bodyPr>
        <a:lstStyle/>
        <a:p>
          <a:pPr marL="0" lvl="0" indent="0" algn="l" defTabSz="577850">
            <a:lnSpc>
              <a:spcPct val="90000"/>
            </a:lnSpc>
            <a:spcBef>
              <a:spcPct val="0"/>
            </a:spcBef>
            <a:spcAft>
              <a:spcPct val="35000"/>
            </a:spcAft>
            <a:buNone/>
          </a:pPr>
          <a:r>
            <a:rPr lang="en-CA" sz="1300" kern="1200"/>
            <a:t>Other questions </a:t>
          </a:r>
          <a:endParaRPr lang="en-US" sz="1300" kern="1200"/>
        </a:p>
      </dsp:txBody>
      <dsp:txXfrm>
        <a:off x="316870" y="4312535"/>
        <a:ext cx="4136436"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8AF58-0FED-4746-B101-1750789CDC20}">
      <dsp:nvSpPr>
        <dsp:cNvPr id="0" name=""/>
        <dsp:cNvSpPr/>
      </dsp:nvSpPr>
      <dsp:spPr>
        <a:xfrm>
          <a:off x="0" y="653495"/>
          <a:ext cx="7899396" cy="223418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b="1" kern="1200" dirty="0"/>
            <a:t>Why do we need to wear a mask?</a:t>
          </a:r>
          <a:br>
            <a:rPr lang="en-US" sz="4400" kern="1200" dirty="0"/>
          </a:br>
          <a:endParaRPr lang="en-CA" sz="4400" kern="1200" dirty="0"/>
        </a:p>
      </dsp:txBody>
      <dsp:txXfrm>
        <a:off x="0" y="653495"/>
        <a:ext cx="7899396" cy="2234182"/>
      </dsp:txXfrm>
    </dsp:sp>
    <dsp:sp modelId="{C7C19767-02BB-4645-9E04-FA05C597F187}">
      <dsp:nvSpPr>
        <dsp:cNvPr id="0" name=""/>
        <dsp:cNvSpPr/>
      </dsp:nvSpPr>
      <dsp:spPr>
        <a:xfrm>
          <a:off x="0" y="2887677"/>
          <a:ext cx="7899396"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FCA24-FD18-43E2-B644-BBD902E03AD0}">
      <dsp:nvSpPr>
        <dsp:cNvPr id="0" name=""/>
        <dsp:cNvSpPr/>
      </dsp:nvSpPr>
      <dsp:spPr>
        <a:xfrm>
          <a:off x="0" y="243973"/>
          <a:ext cx="4243589" cy="15151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t>Why clean our hands when leaving the store?</a:t>
          </a:r>
          <a:br>
            <a:rPr lang="en-US" sz="3000" kern="1200" dirty="0"/>
          </a:br>
          <a:endParaRPr lang="en-CA" sz="3000" kern="1200" dirty="0"/>
        </a:p>
      </dsp:txBody>
      <dsp:txXfrm>
        <a:off x="0" y="243973"/>
        <a:ext cx="4243589" cy="1515121"/>
      </dsp:txXfrm>
    </dsp:sp>
    <dsp:sp modelId="{C273A2DC-7DD2-49E1-978A-F5E2A52BF8CD}">
      <dsp:nvSpPr>
        <dsp:cNvPr id="0" name=""/>
        <dsp:cNvSpPr/>
      </dsp:nvSpPr>
      <dsp:spPr>
        <a:xfrm>
          <a:off x="0" y="1759094"/>
          <a:ext cx="4243589" cy="131760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It’s easy to clean hands</a:t>
          </a:r>
          <a:endParaRPr lang="en-CA" sz="3000" kern="1200" dirty="0"/>
        </a:p>
      </dsp:txBody>
      <dsp:txXfrm>
        <a:off x="0" y="1759094"/>
        <a:ext cx="4243589" cy="131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3BE45-9D12-45AE-B2B6-706B4DA9877D}">
      <dsp:nvSpPr>
        <dsp:cNvPr id="0" name=""/>
        <dsp:cNvSpPr/>
      </dsp:nvSpPr>
      <dsp:spPr>
        <a:xfrm>
          <a:off x="670350" y="209688"/>
          <a:ext cx="1079928" cy="101270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1BB47-04D5-4A82-B541-F93C6B43C6DC}">
      <dsp:nvSpPr>
        <dsp:cNvPr id="0" name=""/>
        <dsp:cNvSpPr/>
      </dsp:nvSpPr>
      <dsp:spPr>
        <a:xfrm>
          <a:off x="223144" y="1311572"/>
          <a:ext cx="2391572" cy="273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0" kern="1200" dirty="0"/>
            <a:t>Protect yourself, your family, friends and community, especially the most vulnerable</a:t>
          </a:r>
        </a:p>
      </dsp:txBody>
      <dsp:txXfrm>
        <a:off x="223144" y="1311572"/>
        <a:ext cx="2391572" cy="2730140"/>
      </dsp:txXfrm>
    </dsp:sp>
    <dsp:sp modelId="{2628D748-446F-4A1C-A9C9-17FE3698D9D8}">
      <dsp:nvSpPr>
        <dsp:cNvPr id="0" name=""/>
        <dsp:cNvSpPr/>
      </dsp:nvSpPr>
      <dsp:spPr>
        <a:xfrm>
          <a:off x="446203" y="3687653"/>
          <a:ext cx="1831538" cy="338644"/>
        </a:xfrm>
        <a:prstGeom prst="rect">
          <a:avLst/>
        </a:prstGeom>
        <a:noFill/>
        <a:ln>
          <a:noFill/>
        </a:ln>
        <a:effectLst/>
      </dsp:spPr>
      <dsp:style>
        <a:lnRef idx="0">
          <a:scrgbClr r="0" g="0" b="0"/>
        </a:lnRef>
        <a:fillRef idx="0">
          <a:scrgbClr r="0" g="0" b="0"/>
        </a:fillRef>
        <a:effectRef idx="0">
          <a:scrgbClr r="0" g="0" b="0"/>
        </a:effectRef>
        <a:fontRef idx="minor"/>
      </dsp:style>
    </dsp:sp>
    <dsp:sp modelId="{7C572D6D-0976-42B9-A810-33069BB46663}">
      <dsp:nvSpPr>
        <dsp:cNvPr id="0" name=""/>
        <dsp:cNvSpPr/>
      </dsp:nvSpPr>
      <dsp:spPr>
        <a:xfrm>
          <a:off x="3576591" y="229672"/>
          <a:ext cx="837050" cy="837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D5CE5-95BB-4980-8376-5215687A948C}">
      <dsp:nvSpPr>
        <dsp:cNvPr id="0" name=""/>
        <dsp:cNvSpPr/>
      </dsp:nvSpPr>
      <dsp:spPr>
        <a:xfrm>
          <a:off x="2911391" y="1332918"/>
          <a:ext cx="2391572" cy="273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en-US" sz="2200" b="0" kern="1200" dirty="0"/>
            <a:t>You may have mild or no symptoms of COVID-19 and still be infected or spread the virus to others, need to know if you are positive so you can isolate </a:t>
          </a:r>
        </a:p>
      </dsp:txBody>
      <dsp:txXfrm>
        <a:off x="2911391" y="1332918"/>
        <a:ext cx="2391572" cy="2730140"/>
      </dsp:txXfrm>
    </dsp:sp>
    <dsp:sp modelId="{D1875B4D-52B4-4053-8817-03637CABA336}">
      <dsp:nvSpPr>
        <dsp:cNvPr id="0" name=""/>
        <dsp:cNvSpPr/>
      </dsp:nvSpPr>
      <dsp:spPr>
        <a:xfrm>
          <a:off x="3053211" y="3873120"/>
          <a:ext cx="2391572" cy="283897"/>
        </a:xfrm>
        <a:prstGeom prst="rect">
          <a:avLst/>
        </a:prstGeom>
        <a:noFill/>
        <a:ln>
          <a:noFill/>
        </a:ln>
        <a:effectLst/>
      </dsp:spPr>
      <dsp:style>
        <a:lnRef idx="0">
          <a:scrgbClr r="0" g="0" b="0"/>
        </a:lnRef>
        <a:fillRef idx="0">
          <a:scrgbClr r="0" g="0" b="0"/>
        </a:fillRef>
        <a:effectRef idx="0">
          <a:scrgbClr r="0" g="0" b="0"/>
        </a:effectRef>
        <a:fontRef idx="minor"/>
      </dsp:style>
    </dsp:sp>
    <dsp:sp modelId="{89BDF275-9038-410E-8A1D-E48C73D81F36}">
      <dsp:nvSpPr>
        <dsp:cNvPr id="0" name=""/>
        <dsp:cNvSpPr/>
      </dsp:nvSpPr>
      <dsp:spPr>
        <a:xfrm>
          <a:off x="6417626" y="257387"/>
          <a:ext cx="837050" cy="837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F0992-1379-470C-89D5-658FF4DB14B2}">
      <dsp:nvSpPr>
        <dsp:cNvPr id="0" name=""/>
        <dsp:cNvSpPr/>
      </dsp:nvSpPr>
      <dsp:spPr>
        <a:xfrm>
          <a:off x="5839058" y="1332918"/>
          <a:ext cx="2391572" cy="273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0" kern="1200" dirty="0"/>
            <a:t>Monitor yourself for symptoms in case you need medical care </a:t>
          </a:r>
        </a:p>
      </dsp:txBody>
      <dsp:txXfrm>
        <a:off x="5839058" y="1332918"/>
        <a:ext cx="2391572" cy="2730140"/>
      </dsp:txXfrm>
    </dsp:sp>
    <dsp:sp modelId="{1E349EE8-60EB-477A-BBDC-9C86ECE421A8}">
      <dsp:nvSpPr>
        <dsp:cNvPr id="0" name=""/>
        <dsp:cNvSpPr/>
      </dsp:nvSpPr>
      <dsp:spPr>
        <a:xfrm>
          <a:off x="5756381" y="3858448"/>
          <a:ext cx="2391572" cy="283897"/>
        </a:xfrm>
        <a:prstGeom prst="rect">
          <a:avLst/>
        </a:prstGeom>
        <a:noFill/>
        <a:ln>
          <a:noFill/>
        </a:ln>
        <a:effectLst/>
      </dsp:spPr>
      <dsp:style>
        <a:lnRef idx="0">
          <a:scrgbClr r="0" g="0" b="0"/>
        </a:lnRef>
        <a:fillRef idx="0">
          <a:scrgbClr r="0" g="0" b="0"/>
        </a:fillRef>
        <a:effectRef idx="0">
          <a:scrgbClr r="0" g="0" b="0"/>
        </a:effectRef>
        <a:fontRef idx="minor"/>
      </dsp:style>
    </dsp:sp>
    <dsp:sp modelId="{A536917A-B25A-43B2-865F-DF303D9E0A86}">
      <dsp:nvSpPr>
        <dsp:cNvPr id="0" name=""/>
        <dsp:cNvSpPr/>
      </dsp:nvSpPr>
      <dsp:spPr>
        <a:xfrm>
          <a:off x="8754246" y="257387"/>
          <a:ext cx="837050" cy="8370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150B7-9BE1-4083-865F-0464527CE6E0}">
      <dsp:nvSpPr>
        <dsp:cNvPr id="0" name=""/>
        <dsp:cNvSpPr/>
      </dsp:nvSpPr>
      <dsp:spPr>
        <a:xfrm>
          <a:off x="8307782" y="1312988"/>
          <a:ext cx="2391572" cy="273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0" kern="1200" dirty="0"/>
            <a:t>Set a good example for your peers and those around you</a:t>
          </a:r>
        </a:p>
      </dsp:txBody>
      <dsp:txXfrm>
        <a:off x="8307782" y="1312988"/>
        <a:ext cx="2391572" cy="2730140"/>
      </dsp:txXfrm>
    </dsp:sp>
    <dsp:sp modelId="{089DF31B-E927-4DB0-8C97-E5B96FE35BC8}">
      <dsp:nvSpPr>
        <dsp:cNvPr id="0" name=""/>
        <dsp:cNvSpPr/>
      </dsp:nvSpPr>
      <dsp:spPr>
        <a:xfrm>
          <a:off x="8566478" y="3858448"/>
          <a:ext cx="2391572" cy="28389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FD895F-92E9-4950-963B-6F0CE415BBC9}" type="datetimeFigureOut">
              <a:rPr lang="en-US"/>
              <a:t>10/15/2021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0E4545-D5A9-485E-A63B-728A8A850687}" type="slidenum">
              <a:rPr lang="en-US"/>
              <a:t>‹#›</a:t>
            </a:fld>
            <a:endParaRPr lang="en-US"/>
          </a:p>
        </p:txBody>
      </p:sp>
    </p:spTree>
    <p:extLst>
      <p:ext uri="{BB962C8B-B14F-4D97-AF65-F5344CB8AC3E}">
        <p14:creationId xmlns:p14="http://schemas.microsoft.com/office/powerpoint/2010/main" val="315218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oronto.ca/news/toronto-public-health-continues-to-expand-youth-covid-19-vaccination-opportunitie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publichealthontario.ca/-/media/documents/ncov/epi/covid-19-aefi-report.pdf?sc_lang=en" TargetMode="External"/><Relationship Id="rId4" Type="http://schemas.openxmlformats.org/officeDocument/2006/relationships/hyperlink" Target="https://covid-19.ontario.ca/covid-19-vaccines-youth?gclid=CjwKCAjwkvWKBhB4EiwA-GHjFnCfyzWzvzK1rOq8pj13LmDxRWeOcdJc0fW8kfpFA68Ev9H6nq6VLxoCtlMQAvD_BwE&amp;gclsrc=aw.d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health.gov.on.ca/en/pro/programs/publichealth/coronavirus/docs/2019_reference_doc_symptom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health.gov.on.ca/en/pro/programs/publichealth/coronavirus/docs/2019_reference_doc_symptoms.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oliverands.com/community/blog/2013/11/questions-ask-me.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Chitra</a:t>
            </a:r>
            <a:r>
              <a:rPr lang="en-US" dirty="0"/>
              <a:t> </a:t>
            </a:r>
            <a:endParaRPr lang="en-CA" dirty="0"/>
          </a:p>
        </p:txBody>
      </p:sp>
      <p:sp>
        <p:nvSpPr>
          <p:cNvPr id="4" name="Slide Number Placeholder 3"/>
          <p:cNvSpPr>
            <a:spLocks noGrp="1"/>
          </p:cNvSpPr>
          <p:nvPr>
            <p:ph type="sldNum" sz="quarter" idx="5"/>
          </p:nvPr>
        </p:nvSpPr>
        <p:spPr/>
        <p:txBody>
          <a:bodyPr/>
          <a:lstStyle/>
          <a:p>
            <a:fld id="{2A0E4545-D5A9-485E-A63B-728A8A850687}" type="slidenum">
              <a:rPr lang="en-US" smtClean="0"/>
              <a:t>1</a:t>
            </a:fld>
            <a:endParaRPr lang="en-US"/>
          </a:p>
        </p:txBody>
      </p:sp>
    </p:spTree>
    <p:extLst>
      <p:ext uri="{BB962C8B-B14F-4D97-AF65-F5344CB8AC3E}">
        <p14:creationId xmlns:p14="http://schemas.microsoft.com/office/powerpoint/2010/main" val="526302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Speakers: Laurie and Anna</a:t>
            </a:r>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10</a:t>
            </a:fld>
            <a:endParaRPr lang="en-US"/>
          </a:p>
        </p:txBody>
      </p:sp>
    </p:spTree>
    <p:extLst>
      <p:ext uri="{BB962C8B-B14F-4D97-AF65-F5344CB8AC3E}">
        <p14:creationId xmlns:p14="http://schemas.microsoft.com/office/powerpoint/2010/main" val="159264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Reading the scenario: Jasmine</a:t>
            </a:r>
          </a:p>
        </p:txBody>
      </p:sp>
      <p:sp>
        <p:nvSpPr>
          <p:cNvPr id="4" name="Slide Number Placeholder 3"/>
          <p:cNvSpPr>
            <a:spLocks noGrp="1"/>
          </p:cNvSpPr>
          <p:nvPr>
            <p:ph type="sldNum" sz="quarter" idx="5"/>
          </p:nvPr>
        </p:nvSpPr>
        <p:spPr/>
        <p:txBody>
          <a:bodyPr/>
          <a:lstStyle/>
          <a:p>
            <a:fld id="{2A0E4545-D5A9-485E-A63B-728A8A850687}" type="slidenum">
              <a:rPr lang="en-US" smtClean="0"/>
              <a:t>11</a:t>
            </a:fld>
            <a:endParaRPr lang="en-US"/>
          </a:p>
        </p:txBody>
      </p:sp>
    </p:spTree>
    <p:extLst>
      <p:ext uri="{BB962C8B-B14F-4D97-AF65-F5344CB8AC3E}">
        <p14:creationId xmlns:p14="http://schemas.microsoft.com/office/powerpoint/2010/main" val="50842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Reading the question: Jasmine</a:t>
            </a:r>
          </a:p>
          <a:p>
            <a:endParaRPr lang="en-CA" dirty="0"/>
          </a:p>
        </p:txBody>
      </p:sp>
      <p:sp>
        <p:nvSpPr>
          <p:cNvPr id="4" name="Slide Number Placeholder 3"/>
          <p:cNvSpPr>
            <a:spLocks noGrp="1"/>
          </p:cNvSpPr>
          <p:nvPr>
            <p:ph type="sldNum" sz="quarter" idx="5"/>
          </p:nvPr>
        </p:nvSpPr>
        <p:spPr/>
        <p:txBody>
          <a:bodyPr/>
          <a:lstStyle/>
          <a:p>
            <a:fld id="{2A0E4545-D5A9-485E-A63B-728A8A850687}" type="slidenum">
              <a:rPr lang="en-US" smtClean="0"/>
              <a:t>12</a:t>
            </a:fld>
            <a:endParaRPr lang="en-US"/>
          </a:p>
        </p:txBody>
      </p:sp>
    </p:spTree>
    <p:extLst>
      <p:ext uri="{BB962C8B-B14F-4D97-AF65-F5344CB8AC3E}">
        <p14:creationId xmlns:p14="http://schemas.microsoft.com/office/powerpoint/2010/main" val="23936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Calibri"/>
              </a:rPr>
              <a:t>Speaker: Alice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There are mild risks associated with the vaccine but there are many more serious risks associated with getting infected from COVID-19 such as long-term complications like respiratory, heart or neurological issues, among others </a:t>
            </a:r>
          </a:p>
          <a:p>
            <a:pPr algn="l"/>
            <a:endParaRPr lang="en-US" b="0" i="0" dirty="0">
              <a:solidFill>
                <a:srgbClr val="1A1A1A"/>
              </a:solidFill>
              <a:effectLst/>
              <a:latin typeface="Open Sans" panose="020B0606030504020204" pitchFamily="34" charset="0"/>
            </a:endParaRPr>
          </a:p>
          <a:p>
            <a:pPr algn="l"/>
            <a:endParaRPr lang="en-US" b="0" i="0" dirty="0">
              <a:solidFill>
                <a:srgbClr val="1A1A1A"/>
              </a:solidFill>
              <a:effectLst/>
              <a:latin typeface="Open Sans" panose="020B0606030504020204" pitchFamily="34" charset="0"/>
            </a:endParaRPr>
          </a:p>
          <a:p>
            <a:pPr algn="l"/>
            <a:r>
              <a:rPr lang="en-US" b="0" i="0" dirty="0">
                <a:solidFill>
                  <a:srgbClr val="1A1A1A"/>
                </a:solidFill>
                <a:effectLst/>
                <a:latin typeface="Open Sans" panose="020B0606030504020204" pitchFamily="34" charset="0"/>
              </a:rPr>
              <a:t>Vaccines are safe, effective and the best way to stay protected from COVID-1. They are an important tool to help to stop the spread of the virus and allow students and families to safely resume normal activities.</a:t>
            </a:r>
          </a:p>
          <a:p>
            <a:pPr algn="l"/>
            <a:r>
              <a:rPr lang="en-US" b="0" i="0" dirty="0">
                <a:solidFill>
                  <a:srgbClr val="1A1A1A"/>
                </a:solidFill>
                <a:effectLst/>
                <a:latin typeface="Open Sans" panose="020B0606030504020204" pitchFamily="34" charset="0"/>
              </a:rPr>
              <a:t>COVID-19covid 19 vaccines do not cause a coronavirus infection. They help build up immunity to the virus, so that your body will fight it off more easily. This can reduce the risk of developing COVID-19covid 19 or make the symptoms milder if you do get it.</a:t>
            </a:r>
          </a:p>
          <a:p>
            <a:pPr algn="l"/>
            <a:r>
              <a:rPr lang="en-US" b="0" i="0" dirty="0">
                <a:solidFill>
                  <a:srgbClr val="1A1A1A"/>
                </a:solidFill>
                <a:effectLst/>
                <a:latin typeface="Open Sans" panose="020B0606030504020204" pitchFamily="34" charset="0"/>
              </a:rPr>
              <a:t>Health Canada has approved the use of the Pfizer-BioNTech vaccine for youth born in 2009 or earlier. This means that they have determined that this vaccine:</a:t>
            </a:r>
          </a:p>
          <a:p>
            <a:pPr algn="l">
              <a:buFont typeface="Arial" panose="020B0604020202020204" pitchFamily="34" charset="0"/>
              <a:buChar char="•"/>
            </a:pPr>
            <a:r>
              <a:rPr lang="en-US" b="0" i="0" dirty="0">
                <a:solidFill>
                  <a:srgbClr val="1A1A1A"/>
                </a:solidFill>
                <a:effectLst/>
                <a:latin typeface="Open Sans" panose="020B0606030504020204" pitchFamily="34" charset="0"/>
              </a:rPr>
              <a:t>is safe, effective and manufactured to the highest quality</a:t>
            </a:r>
          </a:p>
          <a:p>
            <a:pPr algn="l">
              <a:buFont typeface="Arial" panose="020B0604020202020204" pitchFamily="34" charset="0"/>
              <a:buChar char="•"/>
            </a:pPr>
            <a:r>
              <a:rPr lang="en-US" b="0" i="0" dirty="0">
                <a:solidFill>
                  <a:srgbClr val="1A1A1A"/>
                </a:solidFill>
                <a:effectLst/>
                <a:latin typeface="Open Sans" panose="020B0606030504020204" pitchFamily="34" charset="0"/>
              </a:rPr>
              <a:t>prepares your immune system to fight against COVID-19covid 19</a:t>
            </a:r>
          </a:p>
          <a:p>
            <a:pPr algn="l">
              <a:buFont typeface="Arial" panose="020B0604020202020204" pitchFamily="34" charset="0"/>
              <a:buChar char="•"/>
            </a:pPr>
            <a:r>
              <a:rPr lang="en-US" b="0" i="0" dirty="0">
                <a:solidFill>
                  <a:srgbClr val="1A1A1A"/>
                </a:solidFill>
                <a:effectLst/>
                <a:latin typeface="Open Sans" panose="020B0606030504020204" pitchFamily="34" charset="0"/>
              </a:rPr>
              <a:t>shows a strong antibody response for this age group</a:t>
            </a:r>
          </a:p>
          <a:p>
            <a:r>
              <a:rPr lang="en-US" sz="1500" dirty="0">
                <a:cs typeface="Calibri"/>
              </a:rPr>
              <a:t>The benefits of the COVID-19 vaccine far outweigh the risk of getting a COVID-19 infection</a:t>
            </a:r>
          </a:p>
          <a:p>
            <a:r>
              <a:rPr lang="en-US" sz="1500" dirty="0">
                <a:cs typeface="Calibri"/>
              </a:rPr>
              <a:t>If you are ever exposed to the COVID-19 virus, being vaccinated will allow your immune system to fight the infection</a:t>
            </a:r>
          </a:p>
          <a:p>
            <a:pPr lvl="1"/>
            <a:r>
              <a:rPr lang="en-US" sz="1500" dirty="0">
                <a:cs typeface="Calibri"/>
              </a:rPr>
              <a:t>You are extremely less likely to get seriously ill, be hospitalized or die from the virus if you are vaccinated</a:t>
            </a:r>
          </a:p>
          <a:p>
            <a:r>
              <a:rPr lang="en-US" sz="1500" dirty="0">
                <a:cs typeface="Calibri"/>
              </a:rPr>
              <a:t>There are mild risks associated with the vaccine but there are many more serious risks associated with getting infected from COVID-19 such as long-term complications</a:t>
            </a:r>
          </a:p>
          <a:p>
            <a:pPr lvl="1"/>
            <a:r>
              <a:rPr lang="en-US" sz="1500" dirty="0">
                <a:cs typeface="Calibri"/>
              </a:rPr>
              <a:t>These include respiratory, heart, and neurological issues, among others</a:t>
            </a:r>
          </a:p>
          <a:p>
            <a:endParaRPr lang="en-CA" dirty="0"/>
          </a:p>
        </p:txBody>
      </p:sp>
      <p:sp>
        <p:nvSpPr>
          <p:cNvPr id="4" name="Slide Number Placeholder 3"/>
          <p:cNvSpPr>
            <a:spLocks noGrp="1"/>
          </p:cNvSpPr>
          <p:nvPr>
            <p:ph type="sldNum" sz="quarter" idx="5"/>
          </p:nvPr>
        </p:nvSpPr>
        <p:spPr/>
        <p:txBody>
          <a:bodyPr/>
          <a:lstStyle/>
          <a:p>
            <a:fld id="{2A0E4545-D5A9-485E-A63B-728A8A850687}" type="slidenum">
              <a:rPr lang="en-US" smtClean="0"/>
              <a:t>13</a:t>
            </a:fld>
            <a:endParaRPr lang="en-US"/>
          </a:p>
        </p:txBody>
      </p:sp>
    </p:spTree>
    <p:extLst>
      <p:ext uri="{BB962C8B-B14F-4D97-AF65-F5344CB8AC3E}">
        <p14:creationId xmlns:p14="http://schemas.microsoft.com/office/powerpoint/2010/main" val="123627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Alice</a:t>
            </a:r>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14</a:t>
            </a:fld>
            <a:endParaRPr lang="en-US"/>
          </a:p>
        </p:txBody>
      </p:sp>
    </p:spTree>
    <p:extLst>
      <p:ext uri="{BB962C8B-B14F-4D97-AF65-F5344CB8AC3E}">
        <p14:creationId xmlns:p14="http://schemas.microsoft.com/office/powerpoint/2010/main" val="2573112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Alice</a:t>
            </a:r>
          </a:p>
          <a:p>
            <a:endParaRPr lang="en-US" b="1" dirty="0"/>
          </a:p>
          <a:p>
            <a:pPr marL="0" indent="0">
              <a:buNone/>
            </a:pPr>
            <a:r>
              <a:rPr lang="en-US" sz="1200" dirty="0"/>
              <a:t>City of Toronto (2021). </a:t>
            </a:r>
            <a:r>
              <a:rPr lang="en-US" sz="1200" b="0" i="0" dirty="0">
                <a:effectLst/>
                <a:latin typeface="Roboto" panose="020B0604020202020204" pitchFamily="2" charset="0"/>
              </a:rPr>
              <a:t>Toronto Public Health continues to expand youth COVID-19 vaccination opportunities. </a:t>
            </a:r>
            <a:r>
              <a:rPr lang="en-US" sz="1200" dirty="0">
                <a:hlinkClick r:id="rId3"/>
              </a:rPr>
              <a:t>https://www.toronto.ca/news/toronto-public-health-continues-to-expand-youth-covid-19-vaccination-opportunities/</a:t>
            </a:r>
            <a:r>
              <a:rPr lang="en-US" sz="1200" dirty="0"/>
              <a:t> </a:t>
            </a:r>
          </a:p>
          <a:p>
            <a:pPr marL="0" indent="0">
              <a:buNone/>
            </a:pPr>
            <a:endParaRPr lang="en-US" sz="1200" dirty="0"/>
          </a:p>
          <a:p>
            <a:pPr marL="0" indent="0">
              <a:buNone/>
            </a:pPr>
            <a:r>
              <a:rPr lang="en-US" sz="1200" dirty="0"/>
              <a:t>Ontario (2021). Covid 19- Vaccines for Youth. </a:t>
            </a:r>
            <a:r>
              <a:rPr lang="en-US" sz="1200" dirty="0">
                <a:hlinkClick r:id="rId4"/>
              </a:rPr>
              <a:t>https://covid-19.ontario.ca/covid-19-vaccines-youth?gclid=CjwKCAjwkvWKBhB4EiwA-GHjFnCfyzWzvzK1rOq8pj13LmDxRWeOcdJc0fW8kfpFA68Ev9H6nq6VLxoCtlMQAvD_BwE&amp;gclsrc=aw.ds</a:t>
            </a:r>
            <a:r>
              <a:rPr lang="en-US" sz="1200" dirty="0"/>
              <a:t> </a:t>
            </a:r>
          </a:p>
          <a:p>
            <a:pPr marL="0" indent="0">
              <a:buNone/>
            </a:pPr>
            <a:endParaRPr lang="en-CA" sz="1200" dirty="0"/>
          </a:p>
          <a:p>
            <a:pPr marL="0" indent="0">
              <a:buNone/>
            </a:pPr>
            <a:r>
              <a:rPr lang="en-CA" sz="1200" dirty="0"/>
              <a:t>Public Health Ontario (2021). </a:t>
            </a:r>
            <a:r>
              <a:rPr lang="en-US" sz="1200" dirty="0"/>
              <a:t>Adverse Events Following Immunization (AEFIs) for COVID-19 in Ontario: December 13, 2020 to September 26, 2021. </a:t>
            </a:r>
            <a:r>
              <a:rPr lang="en-CA" sz="1200" dirty="0"/>
              <a:t> </a:t>
            </a:r>
            <a:r>
              <a:rPr lang="en-CA" sz="1200" dirty="0">
                <a:hlinkClick r:id="rId5"/>
              </a:rPr>
              <a:t>https://www.publichealthontario.ca/-/media/documents/ncov/epi/covid-19-aefi-report.pdf?sc_lang=en</a:t>
            </a:r>
            <a:r>
              <a:rPr lang="en-CA" sz="1200" dirty="0"/>
              <a:t> </a:t>
            </a:r>
          </a:p>
          <a:p>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15</a:t>
            </a:fld>
            <a:endParaRPr lang="en-US"/>
          </a:p>
        </p:txBody>
      </p:sp>
    </p:spTree>
    <p:extLst>
      <p:ext uri="{BB962C8B-B14F-4D97-AF65-F5344CB8AC3E}">
        <p14:creationId xmlns:p14="http://schemas.microsoft.com/office/powerpoint/2010/main" val="2323638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Reading the scenario: Jasmine</a:t>
            </a:r>
          </a:p>
          <a:p>
            <a:endParaRPr lang="en-US" dirty="0">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16</a:t>
            </a:fld>
            <a:endParaRPr lang="en-US"/>
          </a:p>
        </p:txBody>
      </p:sp>
    </p:spTree>
    <p:extLst>
      <p:ext uri="{BB962C8B-B14F-4D97-AF65-F5344CB8AC3E}">
        <p14:creationId xmlns:p14="http://schemas.microsoft.com/office/powerpoint/2010/main" val="417971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Reading the question: Jasmine</a:t>
            </a:r>
          </a:p>
          <a:p>
            <a:endParaRPr lang="en-US" b="1" dirty="0"/>
          </a:p>
          <a:p>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17</a:t>
            </a:fld>
            <a:endParaRPr lang="en-US"/>
          </a:p>
        </p:txBody>
      </p:sp>
    </p:spTree>
    <p:extLst>
      <p:ext uri="{BB962C8B-B14F-4D97-AF65-F5344CB8AC3E}">
        <p14:creationId xmlns:p14="http://schemas.microsoft.com/office/powerpoint/2010/main" val="193073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Alice</a:t>
            </a:r>
          </a:p>
          <a:p>
            <a:endParaRPr lang="en-US" b="1" dirty="0"/>
          </a:p>
          <a:p>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18</a:t>
            </a:fld>
            <a:endParaRPr lang="en-US"/>
          </a:p>
        </p:txBody>
      </p:sp>
    </p:spTree>
    <p:extLst>
      <p:ext uri="{BB962C8B-B14F-4D97-AF65-F5344CB8AC3E}">
        <p14:creationId xmlns:p14="http://schemas.microsoft.com/office/powerpoint/2010/main" val="671437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Alice</a:t>
            </a:r>
          </a:p>
          <a:p>
            <a:endParaRPr lang="en-US" b="1" dirty="0"/>
          </a:p>
          <a:p>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19</a:t>
            </a:fld>
            <a:endParaRPr lang="en-US"/>
          </a:p>
        </p:txBody>
      </p:sp>
    </p:spTree>
    <p:extLst>
      <p:ext uri="{BB962C8B-B14F-4D97-AF65-F5344CB8AC3E}">
        <p14:creationId xmlns:p14="http://schemas.microsoft.com/office/powerpoint/2010/main" val="299618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Chitra</a:t>
            </a:r>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2</a:t>
            </a:fld>
            <a:endParaRPr lang="en-US"/>
          </a:p>
        </p:txBody>
      </p:sp>
    </p:spTree>
    <p:extLst>
      <p:ext uri="{BB962C8B-B14F-4D97-AF65-F5344CB8AC3E}">
        <p14:creationId xmlns:p14="http://schemas.microsoft.com/office/powerpoint/2010/main" val="4060742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Alice</a:t>
            </a:r>
          </a:p>
          <a:p>
            <a:endParaRPr lang="en-US" b="1" dirty="0"/>
          </a:p>
          <a:p>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20</a:t>
            </a:fld>
            <a:endParaRPr lang="en-US"/>
          </a:p>
        </p:txBody>
      </p:sp>
    </p:spTree>
    <p:extLst>
      <p:ext uri="{BB962C8B-B14F-4D97-AF65-F5344CB8AC3E}">
        <p14:creationId xmlns:p14="http://schemas.microsoft.com/office/powerpoint/2010/main" val="2259057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Ambuja</a:t>
            </a:r>
          </a:p>
          <a:p>
            <a:r>
              <a:rPr lang="en-US" b="1" dirty="0"/>
              <a:t>Time: 5 minutes</a:t>
            </a:r>
          </a:p>
          <a:p>
            <a:endParaRPr lang="en-US" b="1" dirty="0"/>
          </a:p>
          <a:p>
            <a:r>
              <a:rPr lang="en-US" b="1" dirty="0"/>
              <a:t>Now that we’ve gone through 3 different scenarios, let’s play a game to see how much you remember.</a:t>
            </a:r>
          </a:p>
          <a:p>
            <a:r>
              <a:rPr lang="en-US" b="1" dirty="0"/>
              <a:t>Remember, there’s a cool prize for every correct answer</a:t>
            </a:r>
          </a:p>
          <a:p>
            <a:r>
              <a:rPr lang="en-US" b="1" dirty="0"/>
              <a:t>Type in your answer as soon as you know in the chat box</a:t>
            </a:r>
          </a:p>
          <a:p>
            <a:r>
              <a:rPr lang="en-US" b="1" dirty="0"/>
              <a:t>The first person to give the correct answer in the chat box gets the prize</a:t>
            </a:r>
          </a:p>
          <a:p>
            <a:r>
              <a:rPr lang="en-US" b="1" dirty="0"/>
              <a:t>Is everyone ready….</a:t>
            </a:r>
          </a:p>
          <a:p>
            <a:endParaRPr lang="en-US" b="1" dirty="0"/>
          </a:p>
          <a:p>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21</a:t>
            </a:fld>
            <a:endParaRPr lang="en-US"/>
          </a:p>
        </p:txBody>
      </p:sp>
    </p:spTree>
    <p:extLst>
      <p:ext uri="{BB962C8B-B14F-4D97-AF65-F5344CB8AC3E}">
        <p14:creationId xmlns:p14="http://schemas.microsoft.com/office/powerpoint/2010/main" val="67965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cs typeface="Calibri"/>
              </a:rPr>
              <a:t>Reading the scenario: Jasmine</a:t>
            </a:r>
          </a:p>
          <a:p>
            <a:endParaRPr lang="en-US" dirty="0">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22</a:t>
            </a:fld>
            <a:endParaRPr lang="en-US"/>
          </a:p>
        </p:txBody>
      </p:sp>
    </p:spTree>
    <p:extLst>
      <p:ext uri="{BB962C8B-B14F-4D97-AF65-F5344CB8AC3E}">
        <p14:creationId xmlns:p14="http://schemas.microsoft.com/office/powerpoint/2010/main" val="439850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Speakers: Laurie and Anna</a:t>
            </a:r>
          </a:p>
          <a:p>
            <a:endParaRPr lang="en-US" b="1" dirty="0">
              <a:cs typeface="Calibri"/>
            </a:endParaRPr>
          </a:p>
          <a:p>
            <a:pPr>
              <a:lnSpc>
                <a:spcPct val="90000"/>
              </a:lnSpc>
              <a:spcBef>
                <a:spcPts val="1019"/>
              </a:spcBef>
            </a:pPr>
            <a:r>
              <a:rPr lang="en-US" b="1" i="1" dirty="0"/>
              <a:t>1.) Should she get tested for Covid-19 because of these symptoms? </a:t>
            </a:r>
            <a:endParaRPr lang="en-US" b="1" i="1" dirty="0">
              <a:cs typeface="Calibri"/>
            </a:endParaRPr>
          </a:p>
          <a:p>
            <a:pPr marL="174708" indent="-174708">
              <a:lnSpc>
                <a:spcPct val="90000"/>
              </a:lnSpc>
              <a:spcBef>
                <a:spcPts val="1019"/>
              </a:spcBef>
              <a:buFont typeface="Arial"/>
              <a:buChar char="•"/>
            </a:pPr>
            <a:r>
              <a:rPr lang="en-US" dirty="0">
                <a:cs typeface="Calibri"/>
              </a:rPr>
              <a:t>Make an appointment</a:t>
            </a:r>
            <a:r>
              <a:rPr lang="en-US" baseline="0" dirty="0">
                <a:cs typeface="Calibri"/>
              </a:rPr>
              <a:t> at an Assessment Centre near you to get tested. </a:t>
            </a:r>
            <a:endParaRPr lang="en-US" dirty="0">
              <a:cs typeface="Calibri"/>
            </a:endParaRPr>
          </a:p>
          <a:p>
            <a:pPr marL="174708" indent="-174708" defTabSz="931774">
              <a:lnSpc>
                <a:spcPct val="90000"/>
              </a:lnSpc>
              <a:spcBef>
                <a:spcPts val="1019"/>
              </a:spcBef>
              <a:buFont typeface="Arial"/>
              <a:buChar char="•"/>
              <a:defRPr/>
            </a:pPr>
            <a:r>
              <a:rPr lang="en-CA" dirty="0"/>
              <a:t>Mom drives to the assessment centre if she can. Do not use public transit. Ask for a ride, or use a taxi or ride share. She wears a mask, sits in the back seat, and keeps the windows open.</a:t>
            </a:r>
            <a:endParaRPr lang="en-US" dirty="0"/>
          </a:p>
          <a:p>
            <a:pPr>
              <a:lnSpc>
                <a:spcPct val="90000"/>
              </a:lnSpc>
              <a:spcBef>
                <a:spcPts val="1019"/>
              </a:spcBef>
            </a:pPr>
            <a:endParaRPr lang="en-US" dirty="0">
              <a:cs typeface="Calibri"/>
            </a:endParaRPr>
          </a:p>
          <a:p>
            <a:pPr>
              <a:lnSpc>
                <a:spcPct val="90000"/>
              </a:lnSpc>
              <a:spcBef>
                <a:spcPts val="1019"/>
              </a:spcBef>
            </a:pPr>
            <a:r>
              <a:rPr lang="en-US" b="1" i="1" dirty="0"/>
              <a:t>2.) Is it ok for her to be around other people still? </a:t>
            </a:r>
            <a:endParaRPr lang="en-US" b="1" i="1" dirty="0">
              <a:cs typeface="Calibri"/>
            </a:endParaRPr>
          </a:p>
          <a:p>
            <a:pPr marL="174708" indent="-174708">
              <a:lnSpc>
                <a:spcPct val="90000"/>
              </a:lnSpc>
              <a:spcBef>
                <a:spcPts val="1019"/>
              </a:spcBef>
              <a:buFont typeface="Arial"/>
              <a:buChar char="•"/>
            </a:pPr>
            <a:r>
              <a:rPr lang="en-US" dirty="0">
                <a:cs typeface="Calibri" panose="020F0502020204030204"/>
              </a:rPr>
              <a:t>For safety precautions continue to wear your PPE (masks, gloves, etc.) and maintain social distance from other people</a:t>
            </a:r>
          </a:p>
          <a:p>
            <a:pPr marL="174708" indent="-174708">
              <a:lnSpc>
                <a:spcPct val="90000"/>
              </a:lnSpc>
              <a:spcBef>
                <a:spcPts val="1019"/>
              </a:spcBef>
              <a:buFont typeface="Arial"/>
              <a:buChar char="•"/>
            </a:pPr>
            <a:r>
              <a:rPr lang="en-US" dirty="0">
                <a:cs typeface="Calibri" panose="020F0502020204030204"/>
              </a:rPr>
              <a:t>Wipe down any surfaces that your child or you have touched (toys, door handles, toilet, etc.) with a disinfectant.</a:t>
            </a:r>
          </a:p>
          <a:p>
            <a:pPr marL="174708" indent="-174708">
              <a:lnSpc>
                <a:spcPct val="90000"/>
              </a:lnSpc>
              <a:spcBef>
                <a:spcPts val="1019"/>
              </a:spcBef>
              <a:buFont typeface="Arial"/>
              <a:buChar char="•"/>
            </a:pPr>
            <a:r>
              <a:rPr lang="en-US" dirty="0">
                <a:cs typeface="Calibri" panose="020F0502020204030204"/>
              </a:rPr>
              <a:t>Continue to use hand sanitizers and practice hand hygiene.</a:t>
            </a:r>
          </a:p>
          <a:p>
            <a:pPr marL="174708" indent="-174708">
              <a:lnSpc>
                <a:spcPct val="90000"/>
              </a:lnSpc>
              <a:spcBef>
                <a:spcPts val="1019"/>
              </a:spcBef>
              <a:buFont typeface="Arial"/>
              <a:buChar char="•"/>
            </a:pPr>
            <a:r>
              <a:rPr lang="en-US" dirty="0">
                <a:cs typeface="Calibri" panose="020F0502020204030204"/>
              </a:rPr>
              <a:t>Continue to isolate in the room assigned for you and your child until symptoms decrease before being around people. </a:t>
            </a:r>
          </a:p>
          <a:p>
            <a:pPr marL="465887" indent="-465887">
              <a:lnSpc>
                <a:spcPct val="90000"/>
              </a:lnSpc>
              <a:spcBef>
                <a:spcPts val="1019"/>
              </a:spcBef>
              <a:buFont typeface="Arial"/>
              <a:buChar char="•"/>
            </a:pPr>
            <a:endParaRPr lang="en-US" b="1" i="1" dirty="0"/>
          </a:p>
          <a:p>
            <a:pPr>
              <a:lnSpc>
                <a:spcPct val="90000"/>
              </a:lnSpc>
              <a:spcBef>
                <a:spcPts val="1019"/>
              </a:spcBef>
            </a:pPr>
            <a:r>
              <a:rPr lang="en-US" b="1" i="1" dirty="0"/>
              <a:t>3.) Aside from the sniffles and cough they seem to be feeling ok, do they need to see a doctor?</a:t>
            </a:r>
            <a:endParaRPr lang="en-US" b="1" i="1" dirty="0">
              <a:cs typeface="Calibri"/>
            </a:endParaRPr>
          </a:p>
          <a:p>
            <a:pPr marL="174708" indent="-174708">
              <a:lnSpc>
                <a:spcPct val="90000"/>
              </a:lnSpc>
              <a:spcBef>
                <a:spcPts val="1019"/>
              </a:spcBef>
              <a:buFont typeface="Arial"/>
              <a:buChar char="•"/>
            </a:pPr>
            <a:r>
              <a:rPr lang="en-US" dirty="0">
                <a:cs typeface="Calibri" panose="020F0502020204030204"/>
              </a:rPr>
              <a:t>Monitor their symptoms (coughs and sniffles) and look out for other symptoms of COVID-19 (fever, tiredness, dry coughs, shortness of breath, etc.).</a:t>
            </a:r>
          </a:p>
          <a:p>
            <a:r>
              <a:rPr lang="en-CA" dirty="0"/>
              <a:t>People who are experiencing at least one of the </a:t>
            </a:r>
            <a:r>
              <a:rPr lang="en-CA" dirty="0">
                <a:hlinkClick r:id="rId3" tooltip="PDF Document"/>
              </a:rPr>
              <a:t>symptoms of COVID-19 </a:t>
            </a:r>
            <a:r>
              <a:rPr lang="en-CA" dirty="0"/>
              <a:t> and have any of the following signs of severe illness:</a:t>
            </a:r>
          </a:p>
          <a:p>
            <a:r>
              <a:rPr lang="en-CA" dirty="0"/>
              <a:t>Shortness of breath</a:t>
            </a:r>
          </a:p>
          <a:p>
            <a:r>
              <a:rPr lang="en-CA" dirty="0"/>
              <a:t>Chest pain</a:t>
            </a:r>
          </a:p>
          <a:p>
            <a:r>
              <a:rPr lang="en-CA" dirty="0"/>
              <a:t>Weakness</a:t>
            </a:r>
          </a:p>
          <a:p>
            <a:r>
              <a:rPr lang="en-CA" dirty="0"/>
              <a:t>Lethargy or drowsiness</a:t>
            </a:r>
          </a:p>
          <a:p>
            <a:r>
              <a:rPr lang="en-CA" dirty="0"/>
              <a:t>Dizziness</a:t>
            </a:r>
          </a:p>
          <a:p>
            <a:pPr>
              <a:lnSpc>
                <a:spcPct val="90000"/>
              </a:lnSpc>
              <a:spcBef>
                <a:spcPts val="1019"/>
              </a:spcBef>
            </a:pPr>
            <a:endParaRPr lang="en-US" dirty="0">
              <a:cs typeface="Calibri" panose="020F0502020204030204"/>
            </a:endParaRPr>
          </a:p>
          <a:p>
            <a:pPr marL="174708" indent="-174708">
              <a:lnSpc>
                <a:spcPct val="90000"/>
              </a:lnSpc>
              <a:spcBef>
                <a:spcPts val="1019"/>
              </a:spcBef>
              <a:buFont typeface="Arial"/>
              <a:buChar char="•"/>
            </a:pPr>
            <a:endParaRPr lang="en-US" dirty="0">
              <a:cs typeface="Calibri" panose="020F0502020204030204"/>
            </a:endParaRPr>
          </a:p>
          <a:p>
            <a:pPr marL="174708" indent="-174708">
              <a:lnSpc>
                <a:spcPct val="90000"/>
              </a:lnSpc>
              <a:spcBef>
                <a:spcPts val="1019"/>
              </a:spcBef>
              <a:buFont typeface="Arial"/>
              <a:buChar char="•"/>
            </a:pPr>
            <a:endParaRPr lang="en-US" dirty="0">
              <a:cs typeface="Calibri" panose="020F0502020204030204"/>
            </a:endParaRPr>
          </a:p>
          <a:p>
            <a:pPr marL="174708" indent="-174708">
              <a:lnSpc>
                <a:spcPct val="90000"/>
              </a:lnSpc>
              <a:spcBef>
                <a:spcPts val="1019"/>
              </a:spcBef>
              <a:buFont typeface="Arial"/>
              <a:buChar char="•"/>
            </a:pPr>
            <a:endParaRPr lang="en-US" dirty="0">
              <a:cs typeface="Calibri" panose="020F0502020204030204"/>
            </a:endParaRPr>
          </a:p>
          <a:p>
            <a:pPr>
              <a:lnSpc>
                <a:spcPct val="90000"/>
              </a:lnSpc>
              <a:spcBef>
                <a:spcPts val="1019"/>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A0E4545-D5A9-485E-A63B-728A8A850687}" type="slidenum">
              <a:rPr lang="en-US"/>
              <a:t>23</a:t>
            </a:fld>
            <a:endParaRPr lang="en-US"/>
          </a:p>
        </p:txBody>
      </p:sp>
    </p:spTree>
    <p:extLst>
      <p:ext uri="{BB962C8B-B14F-4D97-AF65-F5344CB8AC3E}">
        <p14:creationId xmlns:p14="http://schemas.microsoft.com/office/powerpoint/2010/main" val="4230600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Speakers: Laurie and Anna</a:t>
            </a:r>
          </a:p>
          <a:p>
            <a:endParaRPr lang="en-US" b="1" dirty="0">
              <a:cs typeface="Calibri"/>
            </a:endParaRPr>
          </a:p>
          <a:p>
            <a:pPr>
              <a:lnSpc>
                <a:spcPct val="90000"/>
              </a:lnSpc>
              <a:spcBef>
                <a:spcPts val="1019"/>
              </a:spcBef>
            </a:pPr>
            <a:r>
              <a:rPr lang="en-US" b="1" i="1" dirty="0"/>
              <a:t>1.) Should she get tested for Covid-19 because of these symptoms? </a:t>
            </a:r>
            <a:endParaRPr lang="en-US" b="1" i="1" dirty="0">
              <a:cs typeface="Calibri"/>
            </a:endParaRPr>
          </a:p>
          <a:p>
            <a:pPr marL="174708" indent="-174708">
              <a:lnSpc>
                <a:spcPct val="90000"/>
              </a:lnSpc>
              <a:spcBef>
                <a:spcPts val="1019"/>
              </a:spcBef>
              <a:buFont typeface="Arial"/>
              <a:buChar char="•"/>
            </a:pPr>
            <a:r>
              <a:rPr lang="en-US" dirty="0">
                <a:cs typeface="Calibri" panose="020F0502020204030204"/>
              </a:rPr>
              <a:t>Make an appointment</a:t>
            </a:r>
            <a:r>
              <a:rPr lang="en-US" baseline="0" dirty="0">
                <a:cs typeface="Calibri"/>
              </a:rPr>
              <a:t> at an Assessment Centre near you to get tested. </a:t>
            </a:r>
            <a:endParaRPr lang="en-US" dirty="0">
              <a:cs typeface="Calibri" panose="020F0502020204030204"/>
            </a:endParaRPr>
          </a:p>
          <a:p>
            <a:pPr marL="174708" indent="-174708" defTabSz="931774">
              <a:lnSpc>
                <a:spcPct val="90000"/>
              </a:lnSpc>
              <a:spcBef>
                <a:spcPts val="1019"/>
              </a:spcBef>
              <a:buFont typeface="Arial"/>
              <a:buChar char="•"/>
              <a:defRPr/>
            </a:pPr>
            <a:r>
              <a:rPr lang="en-CA" dirty="0"/>
              <a:t>Mom drives to the assessment centre if she can. Do not use public transit. Ask for a ride, or use a taxi or ride share. She wears a mask, sits in the back seat, and keeps the windows open.</a:t>
            </a:r>
            <a:endParaRPr lang="en-US" dirty="0"/>
          </a:p>
          <a:p>
            <a:pPr>
              <a:lnSpc>
                <a:spcPct val="90000"/>
              </a:lnSpc>
              <a:spcBef>
                <a:spcPts val="1019"/>
              </a:spcBef>
            </a:pPr>
            <a:endParaRPr lang="en-US" dirty="0">
              <a:cs typeface="Calibri" panose="020F0502020204030204"/>
            </a:endParaRPr>
          </a:p>
          <a:p>
            <a:pPr>
              <a:lnSpc>
                <a:spcPct val="90000"/>
              </a:lnSpc>
              <a:spcBef>
                <a:spcPts val="1019"/>
              </a:spcBef>
            </a:pPr>
            <a:r>
              <a:rPr lang="en-US" b="1" i="1" dirty="0"/>
              <a:t>2.) Is it ok for her to be around other people still? </a:t>
            </a:r>
            <a:endParaRPr lang="en-US" b="1" i="1" dirty="0">
              <a:cs typeface="Calibri"/>
            </a:endParaRPr>
          </a:p>
          <a:p>
            <a:pPr marL="174708" indent="-174708">
              <a:lnSpc>
                <a:spcPct val="90000"/>
              </a:lnSpc>
              <a:spcBef>
                <a:spcPts val="1019"/>
              </a:spcBef>
              <a:buFont typeface="Arial"/>
              <a:buChar char="•"/>
            </a:pPr>
            <a:r>
              <a:rPr lang="en-US" dirty="0">
                <a:cs typeface="Calibri" panose="020F0502020204030204"/>
              </a:rPr>
              <a:t>For safety precautions continue to wear your PPE (masks, gloves, etc.) and maintain social distance from other people</a:t>
            </a:r>
          </a:p>
          <a:p>
            <a:pPr marL="174708" indent="-174708">
              <a:lnSpc>
                <a:spcPct val="90000"/>
              </a:lnSpc>
              <a:spcBef>
                <a:spcPts val="1019"/>
              </a:spcBef>
              <a:buFont typeface="Arial"/>
              <a:buChar char="•"/>
            </a:pPr>
            <a:r>
              <a:rPr lang="en-US" dirty="0">
                <a:cs typeface="Calibri" panose="020F0502020204030204"/>
              </a:rPr>
              <a:t>Wipe down any surfaces that your child or you have touched (toys, door handles, toilet, etc.) with a disinfectant.</a:t>
            </a:r>
          </a:p>
          <a:p>
            <a:pPr marL="174708" indent="-174708">
              <a:lnSpc>
                <a:spcPct val="90000"/>
              </a:lnSpc>
              <a:spcBef>
                <a:spcPts val="1019"/>
              </a:spcBef>
              <a:buFont typeface="Arial"/>
              <a:buChar char="•"/>
            </a:pPr>
            <a:r>
              <a:rPr lang="en-US" dirty="0">
                <a:cs typeface="Calibri" panose="020F0502020204030204"/>
              </a:rPr>
              <a:t>Continue to use hand sanitizers and practice hand hygiene.</a:t>
            </a:r>
          </a:p>
          <a:p>
            <a:pPr marL="174708" indent="-174708">
              <a:lnSpc>
                <a:spcPct val="90000"/>
              </a:lnSpc>
              <a:spcBef>
                <a:spcPts val="1019"/>
              </a:spcBef>
              <a:buFont typeface="Arial"/>
              <a:buChar char="•"/>
            </a:pPr>
            <a:r>
              <a:rPr lang="en-US" dirty="0">
                <a:cs typeface="Calibri" panose="020F0502020204030204"/>
              </a:rPr>
              <a:t>Continue to isolate in the room assigned for you and your child until symptoms decrease before being around people. </a:t>
            </a:r>
          </a:p>
          <a:p>
            <a:pPr marL="465887" indent="-465887">
              <a:lnSpc>
                <a:spcPct val="90000"/>
              </a:lnSpc>
              <a:spcBef>
                <a:spcPts val="1019"/>
              </a:spcBef>
              <a:buFont typeface="Arial"/>
              <a:buChar char="•"/>
            </a:pPr>
            <a:endParaRPr lang="en-US" b="1" i="1" dirty="0"/>
          </a:p>
          <a:p>
            <a:pPr>
              <a:lnSpc>
                <a:spcPct val="90000"/>
              </a:lnSpc>
              <a:spcBef>
                <a:spcPts val="1019"/>
              </a:spcBef>
            </a:pPr>
            <a:r>
              <a:rPr lang="en-US" b="1" i="1" dirty="0"/>
              <a:t>3.) Aside from the sniffles and cough they seem to be feeling ok, do they need to see a doctor?</a:t>
            </a:r>
            <a:endParaRPr lang="en-US" b="1" i="1" dirty="0">
              <a:cs typeface="Calibri"/>
            </a:endParaRPr>
          </a:p>
          <a:p>
            <a:pPr marL="174708" indent="-174708">
              <a:lnSpc>
                <a:spcPct val="90000"/>
              </a:lnSpc>
              <a:spcBef>
                <a:spcPts val="1019"/>
              </a:spcBef>
              <a:buFont typeface="Arial"/>
              <a:buChar char="•"/>
            </a:pPr>
            <a:r>
              <a:rPr lang="en-US" dirty="0">
                <a:cs typeface="Calibri" panose="020F0502020204030204"/>
              </a:rPr>
              <a:t>Monitor their symptoms (coughs and sniffles) and look out for other symptoms of COVID-19 (fever, tiredness, dry coughs, shortness of breath, etc.).</a:t>
            </a:r>
          </a:p>
          <a:p>
            <a:r>
              <a:rPr lang="en-CA" dirty="0"/>
              <a:t>People who are experiencing at least one of the </a:t>
            </a:r>
            <a:r>
              <a:rPr lang="en-CA" dirty="0">
                <a:hlinkClick r:id="rId3" tooltip="PDF Document"/>
              </a:rPr>
              <a:t>symptoms of COVID-19 </a:t>
            </a:r>
            <a:r>
              <a:rPr lang="en-CA" dirty="0"/>
              <a:t> and have any of the following signs of severe illness:</a:t>
            </a:r>
          </a:p>
          <a:p>
            <a:r>
              <a:rPr lang="en-CA" dirty="0"/>
              <a:t>Shortness of breath</a:t>
            </a:r>
          </a:p>
          <a:p>
            <a:r>
              <a:rPr lang="en-CA" dirty="0"/>
              <a:t>Chest pain</a:t>
            </a:r>
          </a:p>
          <a:p>
            <a:r>
              <a:rPr lang="en-CA" dirty="0"/>
              <a:t>Weakness</a:t>
            </a:r>
          </a:p>
          <a:p>
            <a:r>
              <a:rPr lang="en-CA" dirty="0"/>
              <a:t>Lethargy or drowsiness</a:t>
            </a:r>
          </a:p>
          <a:p>
            <a:r>
              <a:rPr lang="en-CA" dirty="0"/>
              <a:t>Dizziness</a:t>
            </a:r>
          </a:p>
          <a:p>
            <a:pPr>
              <a:lnSpc>
                <a:spcPct val="90000"/>
              </a:lnSpc>
              <a:spcBef>
                <a:spcPts val="1019"/>
              </a:spcBef>
            </a:pPr>
            <a:endParaRPr lang="en-US" dirty="0">
              <a:cs typeface="Calibri" panose="020F0502020204030204"/>
            </a:endParaRPr>
          </a:p>
          <a:p>
            <a:pPr marL="174708" indent="-174708">
              <a:lnSpc>
                <a:spcPct val="90000"/>
              </a:lnSpc>
              <a:spcBef>
                <a:spcPts val="1019"/>
              </a:spcBef>
              <a:buFont typeface="Arial"/>
              <a:buChar char="•"/>
            </a:pPr>
            <a:endParaRPr lang="en-US" dirty="0">
              <a:cs typeface="Calibri" panose="020F0502020204030204"/>
            </a:endParaRPr>
          </a:p>
          <a:p>
            <a:pPr marL="174708" indent="-174708">
              <a:lnSpc>
                <a:spcPct val="90000"/>
              </a:lnSpc>
              <a:spcBef>
                <a:spcPts val="1019"/>
              </a:spcBef>
              <a:buFont typeface="Arial"/>
              <a:buChar char="•"/>
            </a:pPr>
            <a:endParaRPr lang="en-US" dirty="0">
              <a:cs typeface="Calibri" panose="020F0502020204030204"/>
            </a:endParaRPr>
          </a:p>
          <a:p>
            <a:pPr marL="174708" indent="-174708">
              <a:lnSpc>
                <a:spcPct val="90000"/>
              </a:lnSpc>
              <a:spcBef>
                <a:spcPts val="1019"/>
              </a:spcBef>
              <a:buFont typeface="Arial"/>
              <a:buChar char="•"/>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A0E4545-D5A9-485E-A63B-728A8A850687}" type="slidenum">
              <a:rPr lang="en-US"/>
              <a:t>24</a:t>
            </a:fld>
            <a:endParaRPr lang="en-US"/>
          </a:p>
        </p:txBody>
      </p:sp>
    </p:spTree>
    <p:extLst>
      <p:ext uri="{BB962C8B-B14F-4D97-AF65-F5344CB8AC3E}">
        <p14:creationId xmlns:p14="http://schemas.microsoft.com/office/powerpoint/2010/main" val="1171285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Speakers: Laurie and Anna</a:t>
            </a:r>
          </a:p>
          <a:p>
            <a:endParaRPr lang="en-US" b="1" dirty="0">
              <a:cs typeface="Calibri"/>
            </a:endParaRPr>
          </a:p>
          <a:p>
            <a:pPr>
              <a:lnSpc>
                <a:spcPct val="90000"/>
              </a:lnSpc>
              <a:spcBef>
                <a:spcPts val="1019"/>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A0E4545-D5A9-485E-A63B-728A8A850687}" type="slidenum">
              <a:rPr lang="en-US"/>
              <a:t>25</a:t>
            </a:fld>
            <a:endParaRPr lang="en-US"/>
          </a:p>
        </p:txBody>
      </p:sp>
    </p:spTree>
    <p:extLst>
      <p:ext uri="{BB962C8B-B14F-4D97-AF65-F5344CB8AC3E}">
        <p14:creationId xmlns:p14="http://schemas.microsoft.com/office/powerpoint/2010/main" val="3737883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cs typeface="Calibri"/>
              </a:rPr>
              <a:t>Reading the scenario: Jasmine</a:t>
            </a:r>
          </a:p>
          <a:p>
            <a:endParaRPr lang="en-US" dirty="0">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26</a:t>
            </a:fld>
            <a:endParaRPr lang="en-US"/>
          </a:p>
        </p:txBody>
      </p:sp>
    </p:spTree>
    <p:extLst>
      <p:ext uri="{BB962C8B-B14F-4D97-AF65-F5344CB8AC3E}">
        <p14:creationId xmlns:p14="http://schemas.microsoft.com/office/powerpoint/2010/main" val="2203697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Speakers: Laurie and Anna</a:t>
            </a:r>
          </a:p>
          <a:p>
            <a:endParaRPr lang="en-US" b="1" dirty="0">
              <a:cs typeface="Calibri"/>
            </a:endParaRPr>
          </a:p>
          <a:p>
            <a:pPr>
              <a:lnSpc>
                <a:spcPct val="90000"/>
              </a:lnSpc>
              <a:spcBef>
                <a:spcPts val="1019"/>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A0E4545-D5A9-485E-A63B-728A8A850687}" type="slidenum">
              <a:rPr lang="en-US"/>
              <a:t>27</a:t>
            </a:fld>
            <a:endParaRPr lang="en-US"/>
          </a:p>
        </p:txBody>
      </p:sp>
    </p:spTree>
    <p:extLst>
      <p:ext uri="{BB962C8B-B14F-4D97-AF65-F5344CB8AC3E}">
        <p14:creationId xmlns:p14="http://schemas.microsoft.com/office/powerpoint/2010/main" val="34654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Facilitator: Ambuja</a:t>
            </a:r>
          </a:p>
          <a:p>
            <a:r>
              <a:rPr lang="en-CA" b="1" dirty="0"/>
              <a:t>Time: 5 minutes</a:t>
            </a:r>
          </a:p>
          <a:p>
            <a:endParaRPr lang="en-CA" b="1" dirty="0"/>
          </a:p>
          <a:p>
            <a:r>
              <a:rPr lang="en-CA" b="1" dirty="0"/>
              <a:t>Now that we’ve gone through 3 different scenarios, let’s play a game to see how much you remember.</a:t>
            </a:r>
          </a:p>
          <a:p>
            <a:r>
              <a:rPr lang="en-CA" b="1" dirty="0"/>
              <a:t>Remember, there’s a cool prize for every correct answer</a:t>
            </a:r>
          </a:p>
          <a:p>
            <a:r>
              <a:rPr lang="en-CA" b="1" dirty="0"/>
              <a:t>Type in your answer as soon as you know in the chat box</a:t>
            </a:r>
          </a:p>
          <a:p>
            <a:r>
              <a:rPr lang="en-CA" b="1" dirty="0"/>
              <a:t>The first person to give the correct answer in the chat box gets the prize</a:t>
            </a:r>
          </a:p>
          <a:p>
            <a:r>
              <a:rPr lang="en-CA" b="1" dirty="0"/>
              <a:t>Is everyone ready….</a:t>
            </a:r>
          </a:p>
          <a:p>
            <a:endParaRPr lang="en-US" b="1" dirty="0"/>
          </a:p>
          <a:p>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28</a:t>
            </a:fld>
            <a:endParaRPr lang="en-US"/>
          </a:p>
        </p:txBody>
      </p:sp>
    </p:spTree>
    <p:extLst>
      <p:ext uri="{BB962C8B-B14F-4D97-AF65-F5344CB8AC3E}">
        <p14:creationId xmlns:p14="http://schemas.microsoft.com/office/powerpoint/2010/main" val="9988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Facilitators: Ambuja and Chitra</a:t>
            </a:r>
          </a:p>
          <a:p>
            <a:endParaRPr lang="en-US" dirty="0">
              <a:cs typeface="Calibri"/>
            </a:endParaRPr>
          </a:p>
          <a:p>
            <a:r>
              <a:rPr lang="en-US" dirty="0">
                <a:cs typeface="Calibri"/>
              </a:rPr>
              <a:t>Image was from </a:t>
            </a:r>
            <a:r>
              <a:rPr lang="en-US" dirty="0">
                <a:hlinkClick r:id="rId3"/>
              </a:rPr>
              <a:t>https://oliverands.com/community/blog/2013/11/questions-ask-me.html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A0E4545-D5A9-485E-A63B-728A8A850687}" type="slidenum">
              <a:rPr lang="en-US"/>
              <a:t>29</a:t>
            </a:fld>
            <a:endParaRPr lang="en-US"/>
          </a:p>
        </p:txBody>
      </p:sp>
    </p:spTree>
    <p:extLst>
      <p:ext uri="{BB962C8B-B14F-4D97-AF65-F5344CB8AC3E}">
        <p14:creationId xmlns:p14="http://schemas.microsoft.com/office/powerpoint/2010/main" val="338713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b="1" u="none" dirty="0"/>
              <a:t>Chitra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b="1" u="sng"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1" u="sng" dirty="0"/>
              <a:t>Laurie Streitenberger </a:t>
            </a:r>
            <a:r>
              <a:rPr lang="en-CA" dirty="0"/>
              <a:t>is a Senior Manager, Infection Prevention and Control at SickKids. </a:t>
            </a:r>
            <a:r>
              <a:rPr lang="en-US" sz="1200" dirty="0">
                <a:solidFill>
                  <a:srgbClr val="4A4A4A"/>
                </a:solidFill>
                <a:effectLst/>
                <a:latin typeface="Calibri" panose="020F0502020204030204" pitchFamily="34" charset="0"/>
                <a:ea typeface="Calibri" panose="020F0502020204030204" pitchFamily="34" charset="0"/>
              </a:rPr>
              <a:t>Her experience is in neonatal and pediatric infection prevention and control with a special interest in surgical site infections; and a pediatric IPAC consultant to community and international partners.</a:t>
            </a:r>
            <a:endParaRPr lang="en-CA" dirty="0"/>
          </a:p>
          <a:p>
            <a:pPr marL="228600" indent="-228600">
              <a:buFont typeface="+mj-lt"/>
              <a:buAutoNum type="arabicPeriod"/>
            </a:pPr>
            <a:r>
              <a:rPr lang="en-CA" sz="1200" b="1" u="sng" dirty="0">
                <a:effectLst/>
                <a:latin typeface="Calibri" panose="020F0502020204030204" pitchFamily="34" charset="0"/>
                <a:ea typeface="Calibri" panose="020F0502020204030204" pitchFamily="34" charset="0"/>
              </a:rPr>
              <a:t>Anna Cotic </a:t>
            </a:r>
            <a:r>
              <a:rPr lang="en-CA" sz="1200" dirty="0">
                <a:effectLst/>
                <a:latin typeface="Calibri" panose="020F0502020204030204" pitchFamily="34" charset="0"/>
                <a:ea typeface="Calibri" panose="020F0502020204030204" pitchFamily="34" charset="0"/>
              </a:rPr>
              <a:t>is an Occupational Hygienist working in the Occupational Health and Safety Services department at SickKids hospital. Her focus is on staff safety including topics such as personal protective equipment.</a:t>
            </a:r>
          </a:p>
          <a:p>
            <a:pPr marL="228600" indent="-228600">
              <a:buFont typeface="+mj-lt"/>
              <a:buAutoNum type="arabicPeriod"/>
            </a:pPr>
            <a:r>
              <a:rPr lang="en-CA" b="1" u="sng" dirty="0"/>
              <a:t>Alice Heisley </a:t>
            </a:r>
            <a:r>
              <a:rPr lang="en-CA" dirty="0"/>
              <a:t>is a registered nurse working on several pediatric units at SickKids, and she’s presently seconded as the Team Lead for the Covid-19 Testing Center. </a:t>
            </a:r>
          </a:p>
          <a:p>
            <a:pPr marL="228600" indent="-228600">
              <a:buFont typeface="+mj-lt"/>
              <a:buAutoNum type="arabicPeriod"/>
            </a:pPr>
            <a:r>
              <a:rPr lang="en-CA" b="1" u="sng" dirty="0">
                <a:solidFill>
                  <a:srgbClr val="FF0000"/>
                </a:solidFill>
                <a:highlight>
                  <a:srgbClr val="FFFF00"/>
                </a:highlight>
              </a:rPr>
              <a:t>Jasmine Aloysius, Youth Volunteer: </a:t>
            </a:r>
            <a:r>
              <a:rPr lang="en-CA" b="0" u="none" dirty="0">
                <a:solidFill>
                  <a:srgbClr val="FF0000"/>
                </a:solidFill>
                <a:highlight>
                  <a:srgbClr val="FFFF00"/>
                </a:highlight>
              </a:rPr>
              <a:t>She goes to Mary Ward catholic secondary school, she’s in Grade 12, and is here with us to support us – thank-you Jasmine for helping us out today.</a:t>
            </a:r>
          </a:p>
          <a:p>
            <a:pPr marL="228600" indent="-228600">
              <a:buFont typeface="+mj-lt"/>
              <a:buAutoNum type="arabicPeriod"/>
            </a:pPr>
            <a:r>
              <a:rPr lang="en-CA" b="1" u="sng" dirty="0"/>
              <a:t>Ambuja Banerjee </a:t>
            </a:r>
            <a:r>
              <a:rPr lang="en-CA" dirty="0"/>
              <a:t>is a co-facilitator of this session along with me. </a:t>
            </a:r>
            <a:r>
              <a:rPr lang="en-CA" sz="1200" dirty="0">
                <a:solidFill>
                  <a:srgbClr val="000000"/>
                </a:solidFill>
                <a:effectLst/>
                <a:latin typeface="Calibri" panose="020F0502020204030204" pitchFamily="34" charset="0"/>
                <a:ea typeface="Times New Roman" panose="02020603050405020304" pitchFamily="18" charset="0"/>
              </a:rPr>
              <a:t>She has years of clinical research experience, and currently works with the violence against women sector as an Infection Prevention and Control Champion.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1" dirty="0"/>
              <a:t>I am </a:t>
            </a:r>
            <a:r>
              <a:rPr lang="en-CA" b="1" u="sng" dirty="0"/>
              <a:t>Chitra Gnanasabesan</a:t>
            </a:r>
            <a:r>
              <a:rPr lang="en-CA" dirty="0"/>
              <a:t>, co-facilitator with Ambuja, and the Senior Project Manager with SickKids, seconded since last year to community support strategy during the waves of Covid-19.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E4545-D5A9-485E-A63B-728A8A8506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06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dirty="0">
                <a:cs typeface="Calibri" panose="020F0502020204030204"/>
              </a:rPr>
              <a:t>Chitra</a:t>
            </a:r>
          </a:p>
          <a:p>
            <a:pPr defTabSz="931774">
              <a:defRPr/>
            </a:pPr>
            <a:endParaRPr lang="en-CA" b="1" dirty="0">
              <a:cs typeface="Calibri" panose="020F0502020204030204"/>
            </a:endParaRPr>
          </a:p>
          <a:p>
            <a:pPr defTabSz="931774">
              <a:defRPr/>
            </a:pPr>
            <a:r>
              <a:rPr lang="en-CA" dirty="0">
                <a:cs typeface="Calibri" panose="020F0502020204030204"/>
              </a:rPr>
              <a:t>Hello everyone, thank you for attending the webinar. We hope to go over various questions that you have posed. As this PowerPoint provides solutions based on the Ministry guidance that exist presently, we would like to notify that these solutions may change as more research occurs, and as newer information becomes available about the COVID-19 virus and variants. Therefore the information presented today applies to what we are experiencing presently, and may require further updates at later dates of the pandemic.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E4545-D5A9-485E-A63B-728A8A8506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16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Ambuja</a:t>
            </a:r>
          </a:p>
          <a:p>
            <a:endParaRPr lang="en-CA" dirty="0"/>
          </a:p>
          <a:p>
            <a:pPr marL="342900" marR="0" lvl="0" indent="-342900">
              <a:spcBef>
                <a:spcPts val="0"/>
              </a:spcBef>
              <a:spcAft>
                <a:spcPts val="0"/>
              </a:spcAft>
              <a:buFont typeface="+mj-lt"/>
              <a:buAutoNum type="arabicPeriod"/>
            </a:pPr>
            <a:r>
              <a:rPr lang="en-CA" sz="1800" b="1" dirty="0">
                <a:effectLst/>
                <a:latin typeface="Calibri" panose="020F0502020204030204" pitchFamily="34" charset="0"/>
                <a:ea typeface="Times New Roman" panose="02020603050405020304" pitchFamily="18" charset="0"/>
              </a:rPr>
              <a:t>Why do we need to wear a mask? </a:t>
            </a:r>
            <a:r>
              <a:rPr lang="en-CA" sz="1800" b="1" dirty="0">
                <a:solidFill>
                  <a:srgbClr val="FF0000"/>
                </a:solidFill>
                <a:effectLst/>
                <a:latin typeface="Calibri" panose="020F0502020204030204" pitchFamily="34" charset="0"/>
                <a:ea typeface="Times New Roman" panose="02020603050405020304" pitchFamily="18" charset="0"/>
              </a:rPr>
              <a:t>Laurie &amp; Anna</a:t>
            </a:r>
            <a:endParaRPr lang="en-CA"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CA" sz="1800" b="1" dirty="0">
                <a:effectLst/>
                <a:latin typeface="Calibri" panose="020F0502020204030204" pitchFamily="34" charset="0"/>
                <a:ea typeface="Times New Roman" panose="02020603050405020304" pitchFamily="18" charset="0"/>
              </a:rPr>
              <a:t>How can we do hand washing well and made easy, is there a rhyme to follow? </a:t>
            </a:r>
            <a:r>
              <a:rPr lang="en-CA" sz="1800" b="1" dirty="0">
                <a:solidFill>
                  <a:srgbClr val="FF0000"/>
                </a:solidFill>
                <a:effectLst/>
                <a:latin typeface="Calibri" panose="020F0502020204030204" pitchFamily="34" charset="0"/>
                <a:ea typeface="Times New Roman" panose="02020603050405020304" pitchFamily="18" charset="0"/>
              </a:rPr>
              <a:t>Laurie &amp; Anna</a:t>
            </a:r>
            <a:endParaRPr lang="en-CA"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CA" sz="1800" b="1" dirty="0">
                <a:effectLst/>
                <a:latin typeface="Calibri" panose="020F0502020204030204" pitchFamily="34" charset="0"/>
                <a:ea typeface="Times New Roman" panose="02020603050405020304" pitchFamily="18" charset="0"/>
              </a:rPr>
              <a:t>What are the symptoms of vaccines for children? </a:t>
            </a:r>
            <a:r>
              <a:rPr lang="en-CA" sz="1800" b="1" dirty="0">
                <a:solidFill>
                  <a:srgbClr val="FF0000"/>
                </a:solidFill>
                <a:effectLst/>
                <a:latin typeface="Calibri" panose="020F0502020204030204" pitchFamily="34" charset="0"/>
                <a:ea typeface="Times New Roman" panose="02020603050405020304" pitchFamily="18" charset="0"/>
              </a:rPr>
              <a:t>Chitra (unless if anyone else is interested)</a:t>
            </a:r>
            <a:endParaRPr lang="en-CA"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CA" sz="1800" b="1" dirty="0">
                <a:effectLst/>
                <a:latin typeface="Calibri" panose="020F0502020204030204" pitchFamily="34" charset="0"/>
                <a:ea typeface="Times New Roman" panose="02020603050405020304" pitchFamily="18" charset="0"/>
              </a:rPr>
              <a:t>Why is it important to get vaccinated? </a:t>
            </a:r>
            <a:r>
              <a:rPr lang="en-CA" sz="1800" b="1" dirty="0">
                <a:solidFill>
                  <a:srgbClr val="FF0000"/>
                </a:solidFill>
                <a:effectLst/>
                <a:latin typeface="Calibri" panose="020F0502020204030204" pitchFamily="34" charset="0"/>
                <a:ea typeface="Times New Roman" panose="02020603050405020304" pitchFamily="18" charset="0"/>
              </a:rPr>
              <a:t>Alice</a:t>
            </a:r>
            <a:endParaRPr lang="en-CA"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CA" sz="1800" b="1" dirty="0">
                <a:effectLst/>
                <a:latin typeface="Calibri" panose="020F0502020204030204" pitchFamily="34" charset="0"/>
                <a:ea typeface="Times New Roman" panose="02020603050405020304" pitchFamily="18" charset="0"/>
              </a:rPr>
              <a:t>Why is testing for children important (benefit, protection, care)? </a:t>
            </a:r>
            <a:r>
              <a:rPr lang="en-CA" sz="1800" b="1" dirty="0">
                <a:solidFill>
                  <a:srgbClr val="FF0000"/>
                </a:solidFill>
                <a:effectLst/>
                <a:latin typeface="Calibri" panose="020F0502020204030204" pitchFamily="34" charset="0"/>
                <a:ea typeface="Times New Roman" panose="02020603050405020304" pitchFamily="18" charset="0"/>
              </a:rPr>
              <a:t>Alice</a:t>
            </a:r>
            <a:endParaRPr lang="en-CA"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CA" sz="1800" b="1" dirty="0">
                <a:effectLst/>
                <a:latin typeface="Calibri" panose="020F0502020204030204" pitchFamily="34" charset="0"/>
                <a:ea typeface="Times New Roman" panose="02020603050405020304" pitchFamily="18" charset="0"/>
              </a:rPr>
              <a:t>Don’t be afraid to let someone know that you have a runny nose (scared of cancelling an event, having CV-19, etc.) </a:t>
            </a:r>
            <a:r>
              <a:rPr lang="en-CA" sz="1800" b="1" dirty="0">
                <a:solidFill>
                  <a:srgbClr val="FF0000"/>
                </a:solidFill>
                <a:effectLst/>
                <a:latin typeface="Calibri" panose="020F0502020204030204" pitchFamily="34" charset="0"/>
                <a:ea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CA" sz="1800" b="1" dirty="0">
                <a:latin typeface="Calibri" panose="020F0502020204030204" pitchFamily="34" charset="0"/>
                <a:ea typeface="Calibri" panose="020F0502020204030204" pitchFamily="34" charset="0"/>
              </a:rPr>
              <a:t>Mom has COVID-like symptoms, how do I protect myself???</a:t>
            </a:r>
            <a:endParaRPr lang="en-CA"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2A0E4545-D5A9-485E-A63B-728A8A850687}" type="slidenum">
              <a:rPr lang="en-US" smtClean="0"/>
              <a:t>5</a:t>
            </a:fld>
            <a:endParaRPr lang="en-US"/>
          </a:p>
        </p:txBody>
      </p:sp>
    </p:spTree>
    <p:extLst>
      <p:ext uri="{BB962C8B-B14F-4D97-AF65-F5344CB8AC3E}">
        <p14:creationId xmlns:p14="http://schemas.microsoft.com/office/powerpoint/2010/main" val="92917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Reading the scenario: Jasmine</a:t>
            </a:r>
          </a:p>
          <a:p>
            <a:r>
              <a:rPr lang="en-US" b="1" dirty="0"/>
              <a:t>Speakers: Laurie and Anna</a:t>
            </a:r>
          </a:p>
          <a:p>
            <a:endParaRPr lang="en-CA" dirty="0"/>
          </a:p>
        </p:txBody>
      </p:sp>
      <p:sp>
        <p:nvSpPr>
          <p:cNvPr id="4" name="Slide Number Placeholder 3"/>
          <p:cNvSpPr>
            <a:spLocks noGrp="1"/>
          </p:cNvSpPr>
          <p:nvPr>
            <p:ph type="sldNum" sz="quarter" idx="5"/>
          </p:nvPr>
        </p:nvSpPr>
        <p:spPr/>
        <p:txBody>
          <a:bodyPr/>
          <a:lstStyle/>
          <a:p>
            <a:fld id="{2A0E4545-D5A9-485E-A63B-728A8A850687}" type="slidenum">
              <a:rPr lang="en-US" smtClean="0"/>
              <a:t>6</a:t>
            </a:fld>
            <a:endParaRPr lang="en-US"/>
          </a:p>
        </p:txBody>
      </p:sp>
    </p:spTree>
    <p:extLst>
      <p:ext uri="{BB962C8B-B14F-4D97-AF65-F5344CB8AC3E}">
        <p14:creationId xmlns:p14="http://schemas.microsoft.com/office/powerpoint/2010/main" val="336720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Reading the question: Jasmine</a:t>
            </a:r>
          </a:p>
          <a:p>
            <a:endParaRPr lang="en-CA" dirty="0"/>
          </a:p>
        </p:txBody>
      </p:sp>
      <p:sp>
        <p:nvSpPr>
          <p:cNvPr id="4" name="Slide Number Placeholder 3"/>
          <p:cNvSpPr>
            <a:spLocks noGrp="1"/>
          </p:cNvSpPr>
          <p:nvPr>
            <p:ph type="sldNum" sz="quarter" idx="5"/>
          </p:nvPr>
        </p:nvSpPr>
        <p:spPr/>
        <p:txBody>
          <a:bodyPr/>
          <a:lstStyle/>
          <a:p>
            <a:fld id="{2A0E4545-D5A9-485E-A63B-728A8A850687}" type="slidenum">
              <a:rPr lang="en-US" smtClean="0"/>
              <a:t>7</a:t>
            </a:fld>
            <a:endParaRPr lang="en-US"/>
          </a:p>
        </p:txBody>
      </p:sp>
    </p:spTree>
    <p:extLst>
      <p:ext uri="{BB962C8B-B14F-4D97-AF65-F5344CB8AC3E}">
        <p14:creationId xmlns:p14="http://schemas.microsoft.com/office/powerpoint/2010/main" val="198778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Speakers: Laurie and Anna</a:t>
            </a:r>
            <a:endParaRPr lang="en-CA" b="1" dirty="0"/>
          </a:p>
        </p:txBody>
      </p:sp>
      <p:sp>
        <p:nvSpPr>
          <p:cNvPr id="4" name="Slide Number Placeholder 3"/>
          <p:cNvSpPr>
            <a:spLocks noGrp="1"/>
          </p:cNvSpPr>
          <p:nvPr>
            <p:ph type="sldNum" sz="quarter" idx="5"/>
          </p:nvPr>
        </p:nvSpPr>
        <p:spPr/>
        <p:txBody>
          <a:bodyPr/>
          <a:lstStyle/>
          <a:p>
            <a:fld id="{2A0E4545-D5A9-485E-A63B-728A8A850687}" type="slidenum">
              <a:rPr lang="en-US" smtClean="0"/>
              <a:t>8</a:t>
            </a:fld>
            <a:endParaRPr lang="en-US"/>
          </a:p>
        </p:txBody>
      </p:sp>
    </p:spTree>
    <p:extLst>
      <p:ext uri="{BB962C8B-B14F-4D97-AF65-F5344CB8AC3E}">
        <p14:creationId xmlns:p14="http://schemas.microsoft.com/office/powerpoint/2010/main" val="1594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Reading the question: Jasmine</a:t>
            </a:r>
          </a:p>
          <a:p>
            <a:endParaRPr lang="en-CA" dirty="0"/>
          </a:p>
        </p:txBody>
      </p:sp>
      <p:sp>
        <p:nvSpPr>
          <p:cNvPr id="4" name="Slide Number Placeholder 3"/>
          <p:cNvSpPr>
            <a:spLocks noGrp="1"/>
          </p:cNvSpPr>
          <p:nvPr>
            <p:ph type="sldNum" sz="quarter" idx="5"/>
          </p:nvPr>
        </p:nvSpPr>
        <p:spPr/>
        <p:txBody>
          <a:bodyPr/>
          <a:lstStyle/>
          <a:p>
            <a:fld id="{2A0E4545-D5A9-485E-A63B-728A8A850687}" type="slidenum">
              <a:rPr lang="en-US" smtClean="0"/>
              <a:t>9</a:t>
            </a:fld>
            <a:endParaRPr lang="en-US"/>
          </a:p>
        </p:txBody>
      </p:sp>
    </p:spTree>
    <p:extLst>
      <p:ext uri="{BB962C8B-B14F-4D97-AF65-F5344CB8AC3E}">
        <p14:creationId xmlns:p14="http://schemas.microsoft.com/office/powerpoint/2010/main" val="327990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E7DA-1173-4CA6-8C62-528C320089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8D9C243-38C4-4394-B3B1-8212DE948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8F64BBC-7877-458E-9095-9FD86D7E8389}"/>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5" name="Footer Placeholder 4">
            <a:extLst>
              <a:ext uri="{FF2B5EF4-FFF2-40B4-BE49-F238E27FC236}">
                <a16:creationId xmlns:a16="http://schemas.microsoft.com/office/drawing/2014/main" id="{2FEAC1D4-1B9C-4E43-BC6D-DFB33B6A25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9DF7C66-B3F6-48AF-9672-F05D9D20C9D6}"/>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186426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A728-E8BE-468C-9F5C-7B8F8D68A4B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2362CFA-831B-4E21-B7B3-C63F56367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D209A5-0F01-4C48-B688-004D69E2F299}"/>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5" name="Footer Placeholder 4">
            <a:extLst>
              <a:ext uri="{FF2B5EF4-FFF2-40B4-BE49-F238E27FC236}">
                <a16:creationId xmlns:a16="http://schemas.microsoft.com/office/drawing/2014/main" id="{A736F69C-5121-463C-8AD5-845CD98BFE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6CE4EAA-83DC-44BE-96A3-EEBDCB50121A}"/>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209035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8F894-8D45-416D-813C-DA9B694AE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D99ECD1-3DAA-490A-B74E-1FBA9CBEF6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9CF4BE-7935-4C44-8EEA-92B28CDA69DD}"/>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5" name="Footer Placeholder 4">
            <a:extLst>
              <a:ext uri="{FF2B5EF4-FFF2-40B4-BE49-F238E27FC236}">
                <a16:creationId xmlns:a16="http://schemas.microsoft.com/office/drawing/2014/main" id="{AAAC6587-9F5C-4243-A0E5-E5E1335DDF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D44242C-4EBC-422E-ABF9-3F68DE88E247}"/>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111832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E29E-AE8A-4EBC-B900-4C3BAF5E0B4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368736-A1BF-4D5C-AAB5-44D50A96C7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56B24C-3A4A-4FFB-A936-59E6B7D29EC0}"/>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5" name="Footer Placeholder 4">
            <a:extLst>
              <a:ext uri="{FF2B5EF4-FFF2-40B4-BE49-F238E27FC236}">
                <a16:creationId xmlns:a16="http://schemas.microsoft.com/office/drawing/2014/main" id="{E4A1F54A-FED8-4826-9D5F-1A3F2051E7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3359F79-F360-4072-8B1A-765D241DD025}"/>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125869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36EE-A4D4-4734-8B52-ACA67E116C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8FB29F0-656B-4766-ADDD-434C2F6BD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602C9-1029-48CD-9A85-F0364EACAA4A}"/>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5" name="Footer Placeholder 4">
            <a:extLst>
              <a:ext uri="{FF2B5EF4-FFF2-40B4-BE49-F238E27FC236}">
                <a16:creationId xmlns:a16="http://schemas.microsoft.com/office/drawing/2014/main" id="{C42B5F16-8954-4046-90B4-865B22587E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7BD6A5-FD8E-41CC-B216-89984E95B536}"/>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159714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BE26-64AF-4059-A617-B09F3D6BA51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EBC6852-B4D4-4476-993D-6724B62EB5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80AFF10-21AB-4852-8DF6-21817090A1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B555C86-BE28-490A-BF74-96376AA32150}"/>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6" name="Footer Placeholder 5">
            <a:extLst>
              <a:ext uri="{FF2B5EF4-FFF2-40B4-BE49-F238E27FC236}">
                <a16:creationId xmlns:a16="http://schemas.microsoft.com/office/drawing/2014/main" id="{B72C2E76-4DDA-4C8F-9968-DD36371EA33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84F288-EC24-47C8-B2B9-DEE6DE75AE62}"/>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257901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A4DB-1F9F-4F76-8D61-2B02C8DF321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AC201F-DA15-4C11-90AA-73C6563EF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D6F850-2467-4DD2-A256-5D2E39FCD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53BA75F-30EB-4B62-A6A6-AF2A16090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9C0B2D-701E-4270-8C09-4FF322C8D0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837B61B-6388-42D5-901E-29E61C63ED81}"/>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8" name="Footer Placeholder 7">
            <a:extLst>
              <a:ext uri="{FF2B5EF4-FFF2-40B4-BE49-F238E27FC236}">
                <a16:creationId xmlns:a16="http://schemas.microsoft.com/office/drawing/2014/main" id="{826265F3-8BD7-4B9A-923A-FAEDC6AB2D3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7018642-9513-4BAA-907E-584EA153E15F}"/>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414691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3741-D056-4645-8904-9FD6DCF8953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8ACB2E9-1976-4691-AE8F-2015B8C5319C}"/>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4" name="Footer Placeholder 3">
            <a:extLst>
              <a:ext uri="{FF2B5EF4-FFF2-40B4-BE49-F238E27FC236}">
                <a16:creationId xmlns:a16="http://schemas.microsoft.com/office/drawing/2014/main" id="{8096B0B5-4A92-4008-93C9-5E1DA47A1A4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09E82F4-3C04-40A1-A0F9-34F78D292C80}"/>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323549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6D06B-B217-41C0-9900-1A1A64DBCBA1}"/>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3" name="Footer Placeholder 2">
            <a:extLst>
              <a:ext uri="{FF2B5EF4-FFF2-40B4-BE49-F238E27FC236}">
                <a16:creationId xmlns:a16="http://schemas.microsoft.com/office/drawing/2014/main" id="{73400062-B11A-429A-B82F-DD52369DAE7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27A3FEE-8CBE-44B3-9880-E0E95C5B1153}"/>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299136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AC73-AF60-4EE8-95B5-A1BA3CCBB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5D96850-A92E-4C1E-982F-F4F5E5401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094B3AF-542F-4959-81A6-BD2D80B94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035534-757A-4A70-AC4D-5CA4BAE4B663}"/>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6" name="Footer Placeholder 5">
            <a:extLst>
              <a:ext uri="{FF2B5EF4-FFF2-40B4-BE49-F238E27FC236}">
                <a16:creationId xmlns:a16="http://schemas.microsoft.com/office/drawing/2014/main" id="{629CD793-57A4-4F13-B91F-FF62FD3471C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9DA8CE-67A0-48E4-B0BB-B3136889024A}"/>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63712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6FFA-16C3-4117-8933-0B95DB784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58C675C-C417-4E8C-8AE3-13F130ABB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4F63D5E-B4A5-4A60-9373-9B4C0ECCF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D4EC3-FCCB-4460-BB8B-E8B1D5FC1927}"/>
              </a:ext>
            </a:extLst>
          </p:cNvPr>
          <p:cNvSpPr>
            <a:spLocks noGrp="1"/>
          </p:cNvSpPr>
          <p:nvPr>
            <p:ph type="dt" sz="half" idx="10"/>
          </p:nvPr>
        </p:nvSpPr>
        <p:spPr/>
        <p:txBody>
          <a:bodyPr/>
          <a:lstStyle/>
          <a:p>
            <a:fld id="{3A1A604D-0834-454E-8CB3-4FFBB51DF249}" type="datetimeFigureOut">
              <a:rPr lang="en-CA" smtClean="0"/>
              <a:t>2021-10-15</a:t>
            </a:fld>
            <a:endParaRPr lang="en-CA"/>
          </a:p>
        </p:txBody>
      </p:sp>
      <p:sp>
        <p:nvSpPr>
          <p:cNvPr id="6" name="Footer Placeholder 5">
            <a:extLst>
              <a:ext uri="{FF2B5EF4-FFF2-40B4-BE49-F238E27FC236}">
                <a16:creationId xmlns:a16="http://schemas.microsoft.com/office/drawing/2014/main" id="{92E4BAF6-1568-4A38-A7AE-D8ECF2A1DBD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AD73D2-9133-48CF-8954-EA0A8587A6DF}"/>
              </a:ext>
            </a:extLst>
          </p:cNvPr>
          <p:cNvSpPr>
            <a:spLocks noGrp="1"/>
          </p:cNvSpPr>
          <p:nvPr>
            <p:ph type="sldNum" sz="quarter" idx="12"/>
          </p:nvPr>
        </p:nvSpPr>
        <p:spPr/>
        <p:txBody>
          <a:bodyPr/>
          <a:lstStyle/>
          <a:p>
            <a:fld id="{F546752C-9361-4DCF-89BF-DB784D1EFD1B}" type="slidenum">
              <a:rPr lang="en-CA" smtClean="0"/>
              <a:t>‹#›</a:t>
            </a:fld>
            <a:endParaRPr lang="en-CA"/>
          </a:p>
        </p:txBody>
      </p:sp>
    </p:spTree>
    <p:extLst>
      <p:ext uri="{BB962C8B-B14F-4D97-AF65-F5344CB8AC3E}">
        <p14:creationId xmlns:p14="http://schemas.microsoft.com/office/powerpoint/2010/main" val="264559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C8C625-9A48-4616-B368-F2C6DE9C8F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6D2965E-B1C9-4220-94EC-60B3144DE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E9380F-1192-468D-8FC8-1285A910BD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A604D-0834-454E-8CB3-4FFBB51DF249}" type="datetimeFigureOut">
              <a:rPr lang="en-CA" smtClean="0"/>
              <a:t>2021-10-15</a:t>
            </a:fld>
            <a:endParaRPr lang="en-CA"/>
          </a:p>
        </p:txBody>
      </p:sp>
      <p:sp>
        <p:nvSpPr>
          <p:cNvPr id="5" name="Footer Placeholder 4">
            <a:extLst>
              <a:ext uri="{FF2B5EF4-FFF2-40B4-BE49-F238E27FC236}">
                <a16:creationId xmlns:a16="http://schemas.microsoft.com/office/drawing/2014/main" id="{CF051916-0661-46CD-BCC7-A352D74C43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8937A90-B493-4BEB-896F-6B423C0AE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752C-9361-4DCF-89BF-DB784D1EFD1B}" type="slidenum">
              <a:rPr lang="en-CA" smtClean="0"/>
              <a:t>‹#›</a:t>
            </a:fld>
            <a:endParaRPr lang="en-CA"/>
          </a:p>
        </p:txBody>
      </p:sp>
    </p:spTree>
    <p:extLst>
      <p:ext uri="{BB962C8B-B14F-4D97-AF65-F5344CB8AC3E}">
        <p14:creationId xmlns:p14="http://schemas.microsoft.com/office/powerpoint/2010/main" val="185150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ixabay.com/fr/r%C3%A9union-de-famille-grands-parents-306899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vid-19.ontario.ca/self-assess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reesvg.org/face-mask-vector-symbol"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3223-3AD5-4518-AC51-B0290979972E}"/>
              </a:ext>
            </a:extLst>
          </p:cNvPr>
          <p:cNvSpPr>
            <a:spLocks noGrp="1"/>
          </p:cNvSpPr>
          <p:nvPr>
            <p:ph type="ctrTitle"/>
          </p:nvPr>
        </p:nvSpPr>
        <p:spPr>
          <a:xfrm>
            <a:off x="875477" y="2707358"/>
            <a:ext cx="5844045" cy="2736965"/>
          </a:xfrm>
        </p:spPr>
        <p:txBody>
          <a:bodyPr anchor="t">
            <a:normAutofit fontScale="90000"/>
          </a:bodyPr>
          <a:lstStyle/>
          <a:p>
            <a:br>
              <a:rPr lang="en-CA" sz="4200" dirty="0"/>
            </a:br>
            <a:r>
              <a:rPr lang="en-CA" sz="4900" b="1" i="1" dirty="0">
                <a:solidFill>
                  <a:srgbClr val="002060"/>
                </a:solidFill>
              </a:rPr>
              <a:t>“Children Fight against COVID-19”</a:t>
            </a:r>
            <a:br>
              <a:rPr lang="en-CA" sz="4200" b="1" dirty="0">
                <a:solidFill>
                  <a:srgbClr val="002060"/>
                </a:solidFill>
              </a:rPr>
            </a:br>
            <a:br>
              <a:rPr lang="en-CA" sz="4200" b="1" dirty="0">
                <a:solidFill>
                  <a:srgbClr val="002060"/>
                </a:solidFill>
              </a:rPr>
            </a:br>
            <a:r>
              <a:rPr lang="en-CA" sz="2700" b="1" dirty="0"/>
              <a:t>October 15</a:t>
            </a:r>
            <a:r>
              <a:rPr lang="en-CA" sz="2700" b="1" baseline="30000" dirty="0"/>
              <a:t>th</a:t>
            </a:r>
            <a:r>
              <a:rPr lang="en-CA" sz="2700" b="1" dirty="0"/>
              <a:t>, 2021</a:t>
            </a:r>
            <a:endParaRPr lang="en-CA" sz="4200" b="1" dirty="0"/>
          </a:p>
        </p:txBody>
      </p:sp>
      <p:sp>
        <p:nvSpPr>
          <p:cNvPr id="3" name="Subtitle 2">
            <a:extLst>
              <a:ext uri="{FF2B5EF4-FFF2-40B4-BE49-F238E27FC236}">
                <a16:creationId xmlns:a16="http://schemas.microsoft.com/office/drawing/2014/main" id="{4827512B-F0BF-455B-839A-7FDF51F5CA16}"/>
              </a:ext>
            </a:extLst>
          </p:cNvPr>
          <p:cNvSpPr>
            <a:spLocks noGrp="1"/>
          </p:cNvSpPr>
          <p:nvPr>
            <p:ph type="subTitle" idx="1"/>
          </p:nvPr>
        </p:nvSpPr>
        <p:spPr>
          <a:xfrm>
            <a:off x="803499" y="762000"/>
            <a:ext cx="5844045" cy="2667000"/>
          </a:xfrm>
        </p:spPr>
        <p:txBody>
          <a:bodyPr anchor="b">
            <a:normAutofit/>
          </a:bodyPr>
          <a:lstStyle/>
          <a:p>
            <a:r>
              <a:rPr lang="en-CA" sz="2800" b="1" dirty="0"/>
              <a:t>This presentation is made possible:</a:t>
            </a:r>
          </a:p>
          <a:p>
            <a:r>
              <a:rPr lang="en-CA" b="1" i="1" dirty="0"/>
              <a:t>In collaboration with the Hospital for Sick Children (SickKids); the Ministry of Children, Community and Social Services (MCCSS); and the Violence against Women Sector (VAW)</a:t>
            </a:r>
          </a:p>
          <a:p>
            <a:pPr algn="l"/>
            <a:endParaRPr lang="en-CA" sz="2000" dirty="0"/>
          </a:p>
          <a:p>
            <a:pPr algn="l"/>
            <a:endParaRPr lang="en-CA" sz="2000" dirty="0"/>
          </a:p>
        </p:txBody>
      </p:sp>
      <p:pic>
        <p:nvPicPr>
          <p:cNvPr id="1028" name="Picture 4">
            <a:extLst>
              <a:ext uri="{FF2B5EF4-FFF2-40B4-BE49-F238E27FC236}">
                <a16:creationId xmlns:a16="http://schemas.microsoft.com/office/drawing/2014/main" id="{0BDDCCC4-F57C-44E2-B743-DE60B93704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7761" y="257136"/>
            <a:ext cx="4087198" cy="2889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BCD17D7-1CDA-4730-A0C5-B47485EA9BF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79976" y="3750259"/>
            <a:ext cx="3834983" cy="255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4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C42C8-EE7D-4D61-B173-A23D77D4D750}"/>
              </a:ext>
            </a:extLst>
          </p:cNvPr>
          <p:cNvSpPr>
            <a:spLocks noGrp="1"/>
          </p:cNvSpPr>
          <p:nvPr>
            <p:ph type="title"/>
          </p:nvPr>
        </p:nvSpPr>
        <p:spPr>
          <a:xfrm>
            <a:off x="512913" y="548777"/>
            <a:ext cx="5839949" cy="1128068"/>
          </a:xfrm>
        </p:spPr>
        <p:txBody>
          <a:bodyPr anchor="ctr">
            <a:normAutofit/>
          </a:bodyPr>
          <a:lstStyle/>
          <a:p>
            <a:pPr algn="ctr"/>
            <a:r>
              <a:rPr lang="en-CA" sz="3700" b="1" dirty="0"/>
              <a:t>Let’s think about washing hands …</a:t>
            </a:r>
          </a:p>
        </p:txBody>
      </p:sp>
      <p:grpSp>
        <p:nvGrpSpPr>
          <p:cNvPr id="37"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96919-1948-49E9-8D45-B57DAD379D28}"/>
              </a:ext>
            </a:extLst>
          </p:cNvPr>
          <p:cNvSpPr>
            <a:spLocks noGrp="1"/>
          </p:cNvSpPr>
          <p:nvPr>
            <p:ph idx="1"/>
          </p:nvPr>
        </p:nvSpPr>
        <p:spPr>
          <a:xfrm>
            <a:off x="159342" y="2330505"/>
            <a:ext cx="6472810" cy="4527495"/>
          </a:xfrm>
        </p:spPr>
        <p:txBody>
          <a:bodyPr anchor="ctr">
            <a:normAutofit fontScale="92500" lnSpcReduction="10000"/>
          </a:bodyPr>
          <a:lstStyle/>
          <a:p>
            <a:r>
              <a:rPr lang="en-US" sz="2700" dirty="0"/>
              <a:t>Clean your hands with hand sanitizer when you leave the store (if they don’t supply it, use yours)</a:t>
            </a:r>
          </a:p>
          <a:p>
            <a:r>
              <a:rPr lang="en-CA" sz="2700" dirty="0"/>
              <a:t>Easiest is hand sanitizer – you can do it anywhere, but your hands need to look clean for it to work best!</a:t>
            </a:r>
          </a:p>
          <a:p>
            <a:r>
              <a:rPr lang="en-CA" sz="2700" dirty="0"/>
              <a:t>Cleaning your hands involves careful attention to all areas of your hand.  It usually takes 15-20 seconds to cover all areas effectively.  </a:t>
            </a:r>
          </a:p>
          <a:p>
            <a:r>
              <a:rPr lang="en-CA" sz="2700" dirty="0"/>
              <a:t>Singing or humming “ABCs”, “Happy Birthday”, “Twinkle, twinkle little star” takes about 15-20 seconds so these songs are often recommended</a:t>
            </a:r>
          </a:p>
          <a:p>
            <a:endParaRPr lang="en-US" sz="1700" dirty="0"/>
          </a:p>
          <a:p>
            <a:pPr marL="0" indent="0">
              <a:buNone/>
            </a:pPr>
            <a:endParaRPr lang="en-CA" sz="1700" dirty="0"/>
          </a:p>
        </p:txBody>
      </p:sp>
      <p:sp>
        <p:nvSpPr>
          <p:cNvPr id="39"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4343C3-33B5-4599-85B3-0487002E830C}"/>
              </a:ext>
            </a:extLst>
          </p:cNvPr>
          <p:cNvPicPr>
            <a:picLocks noChangeAspect="1"/>
          </p:cNvPicPr>
          <p:nvPr/>
        </p:nvPicPr>
        <p:blipFill>
          <a:blip r:embed="rId3"/>
          <a:stretch>
            <a:fillRect/>
          </a:stretch>
        </p:blipFill>
        <p:spPr>
          <a:xfrm>
            <a:off x="8079434" y="581892"/>
            <a:ext cx="2405411" cy="2518756"/>
          </a:xfrm>
          <a:prstGeom prst="rect">
            <a:avLst/>
          </a:prstGeom>
        </p:spPr>
      </p:pic>
      <p:sp>
        <p:nvSpPr>
          <p:cNvPr id="35" name="Rectangle 3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C541F9-07FD-487A-9BA0-F969E6307F0D}"/>
              </a:ext>
            </a:extLst>
          </p:cNvPr>
          <p:cNvPicPr>
            <a:picLocks noChangeAspect="1"/>
          </p:cNvPicPr>
          <p:nvPr/>
        </p:nvPicPr>
        <p:blipFill>
          <a:blip r:embed="rId4"/>
          <a:stretch>
            <a:fillRect/>
          </a:stretch>
        </p:blipFill>
        <p:spPr>
          <a:xfrm>
            <a:off x="8082280" y="3707894"/>
            <a:ext cx="2397855" cy="2518756"/>
          </a:xfrm>
          <a:prstGeom prst="rect">
            <a:avLst/>
          </a:prstGeom>
        </p:spPr>
      </p:pic>
      <p:sp>
        <p:nvSpPr>
          <p:cNvPr id="44" name="TextBox 43">
            <a:extLst>
              <a:ext uri="{FF2B5EF4-FFF2-40B4-BE49-F238E27FC236}">
                <a16:creationId xmlns:a16="http://schemas.microsoft.com/office/drawing/2014/main" id="{5DFA056D-0ED2-40B4-812F-7C4316F7AA6C}"/>
              </a:ext>
            </a:extLst>
          </p:cNvPr>
          <p:cNvSpPr txBox="1"/>
          <p:nvPr/>
        </p:nvSpPr>
        <p:spPr>
          <a:xfrm>
            <a:off x="6258451" y="6412383"/>
            <a:ext cx="6092890" cy="338554"/>
          </a:xfrm>
          <a:prstGeom prst="rect">
            <a:avLst/>
          </a:prstGeom>
          <a:noFill/>
        </p:spPr>
        <p:txBody>
          <a:bodyPr wrap="square">
            <a:spAutoFit/>
          </a:bodyPr>
          <a:lstStyle/>
          <a:p>
            <a:pPr algn="ctr"/>
            <a:r>
              <a:rPr lang="en-CA" sz="800" dirty="0"/>
              <a:t>https://www.vectorstock.com/royalty-free-vectors/clean-hands-vectors</a:t>
            </a:r>
          </a:p>
          <a:p>
            <a:pPr algn="ctr"/>
            <a:r>
              <a:rPr lang="en-CA" sz="800" dirty="0"/>
              <a:t>https://www.canstockphoto.com/clean-hands-icon-82196539.html</a:t>
            </a:r>
          </a:p>
        </p:txBody>
      </p:sp>
    </p:spTree>
    <p:extLst>
      <p:ext uri="{BB962C8B-B14F-4D97-AF65-F5344CB8AC3E}">
        <p14:creationId xmlns:p14="http://schemas.microsoft.com/office/powerpoint/2010/main" val="358223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9" name="Rectangle 28">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3E6ED-BBEF-4556-B6BE-C1900A172647}"/>
              </a:ext>
            </a:extLst>
          </p:cNvPr>
          <p:cNvSpPr>
            <a:spLocks noGrp="1"/>
          </p:cNvSpPr>
          <p:nvPr>
            <p:ph type="title"/>
          </p:nvPr>
        </p:nvSpPr>
        <p:spPr>
          <a:xfrm>
            <a:off x="1099425" y="717403"/>
            <a:ext cx="4709345" cy="1483632"/>
          </a:xfrm>
        </p:spPr>
        <p:txBody>
          <a:bodyPr anchor="b">
            <a:normAutofit fontScale="90000"/>
          </a:bodyPr>
          <a:lstStyle/>
          <a:p>
            <a:pPr algn="ctr"/>
            <a:br>
              <a:rPr lang="en-CA" sz="3600" b="1" dirty="0">
                <a:solidFill>
                  <a:srgbClr val="C00000"/>
                </a:solidFill>
              </a:rPr>
            </a:br>
            <a:r>
              <a:rPr lang="en-CA" sz="3600" b="1" dirty="0">
                <a:solidFill>
                  <a:srgbClr val="C00000"/>
                </a:solidFill>
              </a:rPr>
              <a:t>Scenario 2: </a:t>
            </a:r>
            <a:r>
              <a:rPr lang="en-US" sz="3600" b="1" i="1" dirty="0">
                <a:solidFill>
                  <a:srgbClr val="C00000"/>
                </a:solidFill>
              </a:rPr>
              <a:t>Visiting grandparents at their house</a:t>
            </a:r>
            <a:br>
              <a:rPr lang="en-US" sz="1500" dirty="0"/>
            </a:br>
            <a:endParaRPr lang="en-CA" sz="1500" dirty="0"/>
          </a:p>
        </p:txBody>
      </p:sp>
      <p:sp>
        <p:nvSpPr>
          <p:cNvPr id="34" name="Rectangle 33">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0E0A45-C353-4812-B310-C0AD82273528}"/>
              </a:ext>
            </a:extLst>
          </p:cNvPr>
          <p:cNvSpPr>
            <a:spLocks noGrp="1"/>
          </p:cNvSpPr>
          <p:nvPr>
            <p:ph idx="1"/>
          </p:nvPr>
        </p:nvSpPr>
        <p:spPr>
          <a:xfrm>
            <a:off x="1100736" y="2508105"/>
            <a:ext cx="5213837" cy="3632493"/>
          </a:xfrm>
        </p:spPr>
        <p:txBody>
          <a:bodyPr anchor="ctr">
            <a:normAutofit/>
          </a:bodyPr>
          <a:lstStyle/>
          <a:p>
            <a:pPr marL="0" indent="0">
              <a:buNone/>
            </a:pPr>
            <a:r>
              <a:rPr lang="en-US" sz="2600" dirty="0">
                <a:solidFill>
                  <a:srgbClr val="0033CC"/>
                </a:solidFill>
              </a:rPr>
              <a:t>We usually visit grandpa and grandma on weekends. My parents told me that since we have received our vaccination, it should be safer to go places and to visit them.</a:t>
            </a:r>
          </a:p>
          <a:p>
            <a:pPr marL="0" indent="0">
              <a:buNone/>
            </a:pPr>
            <a:r>
              <a:rPr lang="en-US" sz="2600" dirty="0">
                <a:solidFill>
                  <a:srgbClr val="0033CC"/>
                </a:solidFill>
              </a:rPr>
              <a:t> </a:t>
            </a:r>
          </a:p>
          <a:p>
            <a:pPr marL="0" indent="0">
              <a:buNone/>
            </a:pPr>
            <a:r>
              <a:rPr lang="en-CA" sz="2600" dirty="0">
                <a:solidFill>
                  <a:srgbClr val="0033CC"/>
                </a:solidFill>
              </a:rPr>
              <a:t>I don’t understand why vaccination keeps people safe.</a:t>
            </a:r>
          </a:p>
        </p:txBody>
      </p:sp>
      <p:pic>
        <p:nvPicPr>
          <p:cNvPr id="5" name="Picture 4" descr="A picture containing vector graphics&#10;&#10;Description automatically generated">
            <a:extLst>
              <a:ext uri="{FF2B5EF4-FFF2-40B4-BE49-F238E27FC236}">
                <a16:creationId xmlns:a16="http://schemas.microsoft.com/office/drawing/2014/main" id="{C27F758E-7B2B-46EB-A405-BC1AB6B667D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494" r="2" b="2"/>
          <a:stretch/>
        </p:blipFill>
        <p:spPr>
          <a:xfrm>
            <a:off x="6538366" y="1383738"/>
            <a:ext cx="4929098" cy="4756870"/>
          </a:xfrm>
          <a:prstGeom prst="rect">
            <a:avLst/>
          </a:prstGeom>
        </p:spPr>
      </p:pic>
    </p:spTree>
    <p:extLst>
      <p:ext uri="{BB962C8B-B14F-4D97-AF65-F5344CB8AC3E}">
        <p14:creationId xmlns:p14="http://schemas.microsoft.com/office/powerpoint/2010/main" val="428559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662B532-3A4E-477F-96B7-30B159363FF6}"/>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3700" b="1" kern="1200" dirty="0">
                <a:solidFill>
                  <a:srgbClr val="FFFFFF"/>
                </a:solidFill>
                <a:latin typeface="+mj-lt"/>
                <a:ea typeface="+mj-ea"/>
                <a:cs typeface="+mj-cs"/>
              </a:rPr>
              <a:t>Why is it important to get vaccinated for COVID-19?</a:t>
            </a:r>
          </a:p>
        </p:txBody>
      </p:sp>
      <p:pic>
        <p:nvPicPr>
          <p:cNvPr id="8" name="Picture 7" descr="A picture containing graphical user interface&#10;&#10;Description automatically generated">
            <a:extLst>
              <a:ext uri="{FF2B5EF4-FFF2-40B4-BE49-F238E27FC236}">
                <a16:creationId xmlns:a16="http://schemas.microsoft.com/office/drawing/2014/main" id="{F555A2EF-5801-44B1-9FDF-146D55949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8" y="1053535"/>
            <a:ext cx="7225748" cy="4750929"/>
          </a:xfrm>
          <a:prstGeom prst="rect">
            <a:avLst/>
          </a:prstGeom>
        </p:spPr>
      </p:pic>
    </p:spTree>
    <p:extLst>
      <p:ext uri="{BB962C8B-B14F-4D97-AF65-F5344CB8AC3E}">
        <p14:creationId xmlns:p14="http://schemas.microsoft.com/office/powerpoint/2010/main" val="262575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2B532-3A4E-477F-96B7-30B159363FF6}"/>
              </a:ext>
            </a:extLst>
          </p:cNvPr>
          <p:cNvSpPr>
            <a:spLocks noGrp="1"/>
          </p:cNvSpPr>
          <p:nvPr>
            <p:ph type="title"/>
          </p:nvPr>
        </p:nvSpPr>
        <p:spPr>
          <a:xfrm>
            <a:off x="589560" y="856180"/>
            <a:ext cx="4560584" cy="1128068"/>
          </a:xfrm>
        </p:spPr>
        <p:txBody>
          <a:bodyPr anchor="ctr">
            <a:normAutofit/>
          </a:bodyPr>
          <a:lstStyle/>
          <a:p>
            <a:pPr algn="ctr"/>
            <a:r>
              <a:rPr lang="en-CA" sz="3700" b="1" dirty="0"/>
              <a:t>Let’s think about vaccination …</a:t>
            </a:r>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EE8BAF01-2049-4463-B426-5EB7E3552002}"/>
              </a:ext>
            </a:extLst>
          </p:cNvPr>
          <p:cNvSpPr>
            <a:spLocks noGrp="1"/>
          </p:cNvSpPr>
          <p:nvPr>
            <p:ph idx="1"/>
          </p:nvPr>
        </p:nvSpPr>
        <p:spPr>
          <a:xfrm>
            <a:off x="159341" y="2330505"/>
            <a:ext cx="5234491" cy="3979585"/>
          </a:xfrm>
        </p:spPr>
        <p:txBody>
          <a:bodyPr anchor="ctr">
            <a:normAutofit lnSpcReduction="10000"/>
          </a:bodyPr>
          <a:lstStyle/>
          <a:p>
            <a:r>
              <a:rPr lang="en-US" sz="2000" dirty="0">
                <a:cs typeface="Calibri"/>
              </a:rPr>
              <a:t>Vaccines are safe, effective and the best way to protect yourself from COVID-19 </a:t>
            </a:r>
          </a:p>
          <a:p>
            <a:r>
              <a:rPr lang="en-US" sz="2000" dirty="0">
                <a:cs typeface="Calibri"/>
              </a:rPr>
              <a:t>Vaccines help stop the spread of COVID-19 and allow children and families to safely resume normal activities</a:t>
            </a:r>
          </a:p>
          <a:p>
            <a:r>
              <a:rPr lang="en-US" sz="2000" dirty="0">
                <a:cs typeface="Calibri"/>
              </a:rPr>
              <a:t> Vaccines help your body build immunity to the virus so if you do get infected you can fight the virus off more easily</a:t>
            </a:r>
          </a:p>
          <a:p>
            <a:r>
              <a:rPr lang="en-US" sz="2000" dirty="0">
                <a:cs typeface="Calibri"/>
              </a:rPr>
              <a:t>Decrease your risk of developing COVID-19 and make symptoms, if any, much more mild</a:t>
            </a:r>
          </a:p>
          <a:p>
            <a:pPr lvl="1"/>
            <a:r>
              <a:rPr lang="en-US" sz="2000" dirty="0">
                <a:cs typeface="Calibri"/>
              </a:rPr>
              <a:t>Less likely to face serious illness, hospitalization or death</a:t>
            </a:r>
          </a:p>
          <a:p>
            <a:r>
              <a:rPr lang="en-US" sz="2000" dirty="0">
                <a:cs typeface="Calibri"/>
              </a:rPr>
              <a:t>Benefits of the vaccine far outweigh the risks</a:t>
            </a:r>
          </a:p>
          <a:p>
            <a:pPr marL="0" indent="0">
              <a:buNone/>
            </a:pPr>
            <a:endParaRPr lang="en-CA" sz="1700" dirty="0"/>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doctor and a patient&#10;&#10;Description automatically generated with low confidence">
            <a:extLst>
              <a:ext uri="{FF2B5EF4-FFF2-40B4-BE49-F238E27FC236}">
                <a16:creationId xmlns:a16="http://schemas.microsoft.com/office/drawing/2014/main" id="{B03F319B-FF73-4065-A5AB-6EDE17168CA3}"/>
              </a:ext>
            </a:extLst>
          </p:cNvPr>
          <p:cNvPicPr>
            <a:picLocks noChangeAspect="1"/>
          </p:cNvPicPr>
          <p:nvPr/>
        </p:nvPicPr>
        <p:blipFill rotWithShape="1">
          <a:blip r:embed="rId3"/>
          <a:srcRect t="4164" r="-1" b="1461"/>
          <a:stretch/>
        </p:blipFill>
        <p:spPr>
          <a:xfrm>
            <a:off x="5977788" y="799352"/>
            <a:ext cx="5425410" cy="5259296"/>
          </a:xfrm>
          <a:prstGeom prst="rect">
            <a:avLst/>
          </a:prstGeom>
        </p:spPr>
      </p:pic>
      <p:pic>
        <p:nvPicPr>
          <p:cNvPr id="6" name="Picture 5">
            <a:extLst>
              <a:ext uri="{FF2B5EF4-FFF2-40B4-BE49-F238E27FC236}">
                <a16:creationId xmlns:a16="http://schemas.microsoft.com/office/drawing/2014/main" id="{6C62C1D8-9BE9-4F06-89A9-F8ECB1EBCA56}"/>
              </a:ext>
            </a:extLst>
          </p:cNvPr>
          <p:cNvPicPr>
            <a:picLocks noChangeAspect="1"/>
          </p:cNvPicPr>
          <p:nvPr/>
        </p:nvPicPr>
        <p:blipFill>
          <a:blip r:embed="rId4"/>
          <a:stretch>
            <a:fillRect/>
          </a:stretch>
        </p:blipFill>
        <p:spPr>
          <a:xfrm>
            <a:off x="9347970" y="5956630"/>
            <a:ext cx="1896020" cy="493819"/>
          </a:xfrm>
          <a:prstGeom prst="rect">
            <a:avLst/>
          </a:prstGeom>
        </p:spPr>
      </p:pic>
    </p:spTree>
    <p:extLst>
      <p:ext uri="{BB962C8B-B14F-4D97-AF65-F5344CB8AC3E}">
        <p14:creationId xmlns:p14="http://schemas.microsoft.com/office/powerpoint/2010/main" val="349585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8A442-C672-49B9-9B8D-A2E2A808E2C8}"/>
              </a:ext>
            </a:extLst>
          </p:cNvPr>
          <p:cNvSpPr>
            <a:spLocks noGrp="1"/>
          </p:cNvSpPr>
          <p:nvPr>
            <p:ph type="title"/>
          </p:nvPr>
        </p:nvSpPr>
        <p:spPr>
          <a:xfrm>
            <a:off x="437322" y="386930"/>
            <a:ext cx="10422462" cy="1298448"/>
          </a:xfrm>
        </p:spPr>
        <p:txBody>
          <a:bodyPr anchor="b">
            <a:normAutofit fontScale="90000"/>
          </a:bodyPr>
          <a:lstStyle/>
          <a:p>
            <a:pPr algn="ctr"/>
            <a:r>
              <a:rPr lang="en-CA" sz="4800" b="1" dirty="0">
                <a:cs typeface="Calibri Light"/>
              </a:rPr>
              <a:t>What are the side effects of vaccine in children?</a:t>
            </a:r>
            <a:endParaRPr lang="en-CA" sz="4800" b="1" dirty="0"/>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14A25046-6451-4CDE-A293-B5D84CB7554F}"/>
              </a:ext>
            </a:extLst>
          </p:cNvPr>
          <p:cNvSpPr>
            <a:spLocks noGrp="1"/>
          </p:cNvSpPr>
          <p:nvPr>
            <p:ph idx="1"/>
          </p:nvPr>
        </p:nvSpPr>
        <p:spPr>
          <a:xfrm>
            <a:off x="298202" y="2232801"/>
            <a:ext cx="10946296" cy="4254870"/>
          </a:xfrm>
        </p:spPr>
        <p:txBody>
          <a:bodyPr>
            <a:normAutofit fontScale="92500"/>
          </a:bodyPr>
          <a:lstStyle/>
          <a:p>
            <a:pPr>
              <a:buClr>
                <a:srgbClr val="94AAD4"/>
              </a:buClr>
              <a:buFont typeface="Wingdings" panose="05000000000000000000" pitchFamily="2" charset="2"/>
              <a:buChar char="§"/>
            </a:pPr>
            <a:r>
              <a:rPr lang="en-US" dirty="0">
                <a:cs typeface="Calibri"/>
              </a:rPr>
              <a:t>The COVID-19 vaccine produces an immune response, which can sometimes cause the following side effects:  </a:t>
            </a:r>
            <a:endParaRPr lang="en-US" dirty="0"/>
          </a:p>
          <a:p>
            <a:pPr lvl="1">
              <a:buClr>
                <a:srgbClr val="FFDE7C"/>
              </a:buClr>
              <a:buFont typeface="Wingdings" panose="05000000000000000000" pitchFamily="2" charset="2"/>
              <a:buChar char="§"/>
            </a:pPr>
            <a:r>
              <a:rPr lang="en-US" dirty="0">
                <a:ea typeface="+mn-lt"/>
                <a:cs typeface="+mn-lt"/>
              </a:rPr>
              <a:t>Pain, redness, slight swelling at the injection site </a:t>
            </a:r>
          </a:p>
          <a:p>
            <a:pPr lvl="1">
              <a:buClr>
                <a:srgbClr val="FFDE7C"/>
              </a:buClr>
              <a:buFont typeface="Wingdings" panose="05000000000000000000" pitchFamily="2" charset="2"/>
              <a:buChar char="§"/>
            </a:pPr>
            <a:r>
              <a:rPr lang="en-US" dirty="0">
                <a:ea typeface="+mn-lt"/>
                <a:cs typeface="+mn-lt"/>
              </a:rPr>
              <a:t>Flu-like symptoms, fever, muscle aches, joint pain, headache</a:t>
            </a:r>
          </a:p>
          <a:p>
            <a:pPr>
              <a:buClr>
                <a:srgbClr val="94AAD4"/>
              </a:buClr>
              <a:buFont typeface="Wingdings" panose="05000000000000000000" pitchFamily="2" charset="2"/>
              <a:buChar char="§"/>
            </a:pPr>
            <a:r>
              <a:rPr lang="en-US" dirty="0">
                <a:cs typeface="Calibri"/>
              </a:rPr>
              <a:t>Side effects can last for </a:t>
            </a:r>
            <a:r>
              <a:rPr lang="en-US" b="1" dirty="0">
                <a:cs typeface="Calibri"/>
              </a:rPr>
              <a:t>1-2 days</a:t>
            </a:r>
            <a:r>
              <a:rPr lang="en-US" dirty="0">
                <a:cs typeface="Calibri"/>
              </a:rPr>
              <a:t> post vaccination</a:t>
            </a:r>
          </a:p>
          <a:p>
            <a:pPr lvl="1">
              <a:buClr>
                <a:srgbClr val="FFDE7C"/>
              </a:buClr>
              <a:buFont typeface="Wingdings" panose="05000000000000000000" pitchFamily="2" charset="2"/>
              <a:buChar char="§"/>
            </a:pPr>
            <a:r>
              <a:rPr lang="en-US" dirty="0">
                <a:cs typeface="Calibri"/>
              </a:rPr>
              <a:t>Although some of the side effects are similar to COVID-19 symptoms, </a:t>
            </a:r>
            <a:r>
              <a:rPr lang="en-US" b="1" dirty="0">
                <a:cs typeface="Calibri"/>
              </a:rPr>
              <a:t>you CANNOT get COVID-19 from the vaccine</a:t>
            </a:r>
            <a:endParaRPr lang="en-US" b="1" dirty="0"/>
          </a:p>
          <a:p>
            <a:pPr>
              <a:buClr>
                <a:srgbClr val="94AAD4"/>
              </a:buClr>
              <a:buFont typeface="Wingdings" panose="05000000000000000000" pitchFamily="2" charset="2"/>
              <a:buChar char="§"/>
            </a:pPr>
            <a:r>
              <a:rPr lang="en-US" dirty="0">
                <a:ea typeface="+mn-lt"/>
                <a:cs typeface="+mn-lt"/>
              </a:rPr>
              <a:t>A vaccine side effect you may have heard about on social media is myocarditis</a:t>
            </a:r>
          </a:p>
          <a:p>
            <a:pPr lvl="1">
              <a:buClr>
                <a:srgbClr val="FFDE7C"/>
              </a:buClr>
              <a:buFont typeface="Wingdings" panose="05000000000000000000" pitchFamily="2" charset="2"/>
              <a:buChar char="§"/>
            </a:pPr>
            <a:r>
              <a:rPr lang="en-US" dirty="0">
                <a:ea typeface="+mn-lt"/>
                <a:cs typeface="+mn-lt"/>
              </a:rPr>
              <a:t>Myocarditis is a very rare side effect (0.00005% in 12-17 age group) of the vaccine, and most cases have a rapid resolution of symptoms (Public Health Ontario, 2021) </a:t>
            </a:r>
          </a:p>
          <a:p>
            <a:pPr marL="0" indent="0">
              <a:buNone/>
            </a:pPr>
            <a:endParaRPr lang="en-CA" sz="3600" dirty="0"/>
          </a:p>
        </p:txBody>
      </p:sp>
    </p:spTree>
    <p:extLst>
      <p:ext uri="{BB962C8B-B14F-4D97-AF65-F5344CB8AC3E}">
        <p14:creationId xmlns:p14="http://schemas.microsoft.com/office/powerpoint/2010/main" val="3547183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8A442-C672-49B9-9B8D-A2E2A808E2C8}"/>
              </a:ext>
            </a:extLst>
          </p:cNvPr>
          <p:cNvSpPr>
            <a:spLocks noGrp="1"/>
          </p:cNvSpPr>
          <p:nvPr>
            <p:ph type="title"/>
          </p:nvPr>
        </p:nvSpPr>
        <p:spPr>
          <a:xfrm>
            <a:off x="437322" y="386930"/>
            <a:ext cx="10422462" cy="1298448"/>
          </a:xfrm>
        </p:spPr>
        <p:txBody>
          <a:bodyPr anchor="b">
            <a:normAutofit fontScale="90000"/>
          </a:bodyPr>
          <a:lstStyle/>
          <a:p>
            <a:pPr algn="ctr"/>
            <a:r>
              <a:rPr lang="en-CA" sz="4800" b="1" dirty="0"/>
              <a:t>How old do you have to be to get vaccinated? </a:t>
            </a:r>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2D8F6C37-A7FB-46A0-A120-158DB23FB32A}"/>
              </a:ext>
            </a:extLst>
          </p:cNvPr>
          <p:cNvSpPr>
            <a:spLocks noGrp="1"/>
          </p:cNvSpPr>
          <p:nvPr>
            <p:ph idx="1"/>
          </p:nvPr>
        </p:nvSpPr>
        <p:spPr>
          <a:xfrm>
            <a:off x="247521" y="2389218"/>
            <a:ext cx="10959548" cy="3741832"/>
          </a:xfrm>
        </p:spPr>
        <p:txBody>
          <a:bodyPr>
            <a:normAutofit/>
          </a:bodyPr>
          <a:lstStyle/>
          <a:p>
            <a:pPr>
              <a:buClr>
                <a:srgbClr val="94AAD4"/>
              </a:buClr>
              <a:buFont typeface="Wingdings" panose="05000000000000000000" pitchFamily="2" charset="2"/>
              <a:buChar char="§"/>
            </a:pPr>
            <a:r>
              <a:rPr lang="en-US" dirty="0">
                <a:cs typeface="Calibri"/>
              </a:rPr>
              <a:t>Any child that is born in 2009 or earlier </a:t>
            </a:r>
            <a:endParaRPr lang="en-US" dirty="0"/>
          </a:p>
          <a:p>
            <a:pPr lvl="1">
              <a:buClr>
                <a:srgbClr val="FFDE7C"/>
              </a:buClr>
              <a:buFont typeface="Wingdings" panose="05000000000000000000" pitchFamily="2" charset="2"/>
              <a:buChar char="§"/>
            </a:pPr>
            <a:r>
              <a:rPr lang="en-US" dirty="0">
                <a:ea typeface="+mn-lt"/>
                <a:cs typeface="+mn-lt"/>
              </a:rPr>
              <a:t>You must be 11 years old turning 12 years old this year</a:t>
            </a:r>
          </a:p>
          <a:p>
            <a:pPr>
              <a:buClr>
                <a:srgbClr val="94AAD4"/>
              </a:buClr>
              <a:buFont typeface="Wingdings" panose="05000000000000000000" pitchFamily="2" charset="2"/>
              <a:buChar char="§"/>
            </a:pPr>
            <a:r>
              <a:rPr lang="en-US" dirty="0">
                <a:cs typeface="Calibri"/>
              </a:rPr>
              <a:t>Trials underway to approve the vaccine for children 6-11 years old</a:t>
            </a:r>
          </a:p>
          <a:p>
            <a:pPr lvl="1">
              <a:buClr>
                <a:srgbClr val="FFDE7C"/>
              </a:buClr>
              <a:buFont typeface="Wingdings" panose="05000000000000000000" pitchFamily="2" charset="2"/>
              <a:buChar char="§"/>
            </a:pPr>
            <a:r>
              <a:rPr lang="en-US" dirty="0">
                <a:ea typeface="+mn-lt"/>
                <a:cs typeface="+mn-lt"/>
              </a:rPr>
              <a:t>This age group may be able to be vaccinated as early as December</a:t>
            </a:r>
            <a:endParaRPr lang="en-US" dirty="0">
              <a:cs typeface="Calibri"/>
            </a:endParaRPr>
          </a:p>
          <a:p>
            <a:pPr>
              <a:buClr>
                <a:srgbClr val="94AAD4"/>
              </a:buClr>
              <a:buFont typeface="Wingdings" panose="05000000000000000000" pitchFamily="2" charset="2"/>
              <a:buChar char="§"/>
            </a:pPr>
            <a:r>
              <a:rPr lang="en-US" dirty="0">
                <a:solidFill>
                  <a:srgbClr val="1A1A1A"/>
                </a:solidFill>
                <a:cs typeface="Calibri"/>
              </a:rPr>
              <a:t>The vaccine approved for children is the </a:t>
            </a:r>
            <a:r>
              <a:rPr lang="en-US" b="0" i="0" dirty="0">
                <a:solidFill>
                  <a:srgbClr val="1A1A1A"/>
                </a:solidFill>
                <a:effectLst/>
              </a:rPr>
              <a:t>Pfizer-BioNTech vaccine, commonly known as “Pfizer”</a:t>
            </a:r>
            <a:endParaRPr lang="en-US" dirty="0">
              <a:ea typeface="+mn-lt"/>
              <a:cs typeface="+mn-lt"/>
            </a:endParaRPr>
          </a:p>
          <a:p>
            <a:pPr marL="457200" lvl="1" indent="0">
              <a:buClr>
                <a:srgbClr val="94AAD4"/>
              </a:buClr>
              <a:buNone/>
            </a:pPr>
            <a:endParaRPr lang="en-US" sz="3200" dirty="0"/>
          </a:p>
        </p:txBody>
      </p:sp>
      <p:sp>
        <p:nvSpPr>
          <p:cNvPr id="12" name="TextBox 11">
            <a:extLst>
              <a:ext uri="{FF2B5EF4-FFF2-40B4-BE49-F238E27FC236}">
                <a16:creationId xmlns:a16="http://schemas.microsoft.com/office/drawing/2014/main" id="{0990B0ED-255D-463A-8324-B8850E5DB91E}"/>
              </a:ext>
            </a:extLst>
          </p:cNvPr>
          <p:cNvSpPr txBox="1"/>
          <p:nvPr/>
        </p:nvSpPr>
        <p:spPr>
          <a:xfrm>
            <a:off x="2345636" y="5040642"/>
            <a:ext cx="8861434" cy="1600438"/>
          </a:xfrm>
          <a:prstGeom prst="rect">
            <a:avLst/>
          </a:prstGeom>
          <a:noFill/>
          <a:ln w="76200">
            <a:solidFill>
              <a:srgbClr val="FFDE7C"/>
            </a:solidFill>
          </a:ln>
        </p:spPr>
        <p:txBody>
          <a:bodyPr wrap="square">
            <a:spAutoFit/>
          </a:bodyPr>
          <a:lstStyle/>
          <a:p>
            <a:endParaRPr lang="en-US" sz="2000" b="0" i="0" dirty="0">
              <a:solidFill>
                <a:srgbClr val="202124"/>
              </a:solidFill>
              <a:effectLst/>
              <a:latin typeface="arial" panose="020B0604020202020204" pitchFamily="34" charset="0"/>
            </a:endParaRPr>
          </a:p>
          <a:p>
            <a:pPr algn="ctr"/>
            <a:r>
              <a:rPr lang="en-US" sz="2000" b="0" i="0" dirty="0">
                <a:solidFill>
                  <a:srgbClr val="202124"/>
                </a:solidFill>
                <a:effectLst/>
                <a:latin typeface="arial" panose="020B0604020202020204" pitchFamily="34" charset="0"/>
              </a:rPr>
              <a:t>As of August 9, </a:t>
            </a:r>
            <a:r>
              <a:rPr lang="en-US" sz="2000" b="1" i="0" dirty="0">
                <a:solidFill>
                  <a:srgbClr val="202124"/>
                </a:solidFill>
                <a:effectLst/>
                <a:latin typeface="arial" panose="020B0604020202020204" pitchFamily="34" charset="0"/>
              </a:rPr>
              <a:t>approximately 78 per cent of youth ages 12 to 17</a:t>
            </a:r>
            <a:r>
              <a:rPr lang="en-US" sz="2000" b="0" i="0" dirty="0">
                <a:solidFill>
                  <a:srgbClr val="202124"/>
                </a:solidFill>
                <a:effectLst/>
                <a:latin typeface="arial" panose="020B0604020202020204" pitchFamily="34" charset="0"/>
              </a:rPr>
              <a:t> have initiated vaccination, with approximately 62 per cent having now received both doses</a:t>
            </a:r>
            <a:r>
              <a:rPr lang="en-US" sz="2000" dirty="0">
                <a:solidFill>
                  <a:srgbClr val="202124"/>
                </a:solidFill>
                <a:latin typeface="arial" panose="020B0604020202020204" pitchFamily="34" charset="0"/>
              </a:rPr>
              <a:t> (City of Toronto, 2021). </a:t>
            </a:r>
            <a:endParaRPr lang="en-US" sz="2000" b="0" i="0" dirty="0">
              <a:solidFill>
                <a:srgbClr val="202124"/>
              </a:solidFill>
              <a:effectLst/>
              <a:latin typeface="arial" panose="020B0604020202020204" pitchFamily="34" charset="0"/>
            </a:endParaRPr>
          </a:p>
          <a:p>
            <a:endParaRPr lang="en-CA" dirty="0"/>
          </a:p>
        </p:txBody>
      </p:sp>
    </p:spTree>
    <p:extLst>
      <p:ext uri="{BB962C8B-B14F-4D97-AF65-F5344CB8AC3E}">
        <p14:creationId xmlns:p14="http://schemas.microsoft.com/office/powerpoint/2010/main" val="4138145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E607B6-A7AD-47FF-B222-BFCECA8A4B12}"/>
              </a:ext>
            </a:extLst>
          </p:cNvPr>
          <p:cNvSpPr>
            <a:spLocks noGrp="1"/>
          </p:cNvSpPr>
          <p:nvPr>
            <p:ph type="title"/>
          </p:nvPr>
        </p:nvSpPr>
        <p:spPr>
          <a:xfrm>
            <a:off x="589560" y="856180"/>
            <a:ext cx="4560584" cy="1128068"/>
          </a:xfrm>
        </p:spPr>
        <p:txBody>
          <a:bodyPr anchor="ctr">
            <a:normAutofit/>
          </a:bodyPr>
          <a:lstStyle/>
          <a:p>
            <a:pPr algn="ctr"/>
            <a:r>
              <a:rPr lang="en-US" sz="2800" b="1" dirty="0">
                <a:solidFill>
                  <a:srgbClr val="C00000"/>
                </a:solidFill>
                <a:ea typeface="+mj-lt"/>
                <a:cs typeface="+mj-lt"/>
              </a:rPr>
              <a:t>Scenario 3: </a:t>
            </a:r>
            <a:r>
              <a:rPr lang="en-US" sz="2800" b="1" i="1" dirty="0">
                <a:solidFill>
                  <a:srgbClr val="C00000"/>
                </a:solidFill>
                <a:ea typeface="+mj-lt"/>
                <a:cs typeface="+mj-lt"/>
              </a:rPr>
              <a:t>My class is going through COVID-19 testing</a:t>
            </a:r>
            <a:endParaRPr lang="en-US" sz="2800" b="1" i="1" dirty="0">
              <a:solidFill>
                <a:srgbClr val="C00000"/>
              </a:solidFill>
            </a:endParaRPr>
          </a:p>
        </p:txBody>
      </p:sp>
      <p:grpSp>
        <p:nvGrpSpPr>
          <p:cNvPr id="38" name="Group 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9" name="Rectangle 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C6E22C-1B83-4AAD-B0DF-9076241212AA}"/>
              </a:ext>
            </a:extLst>
          </p:cNvPr>
          <p:cNvSpPr>
            <a:spLocks noGrp="1"/>
          </p:cNvSpPr>
          <p:nvPr>
            <p:ph idx="1"/>
          </p:nvPr>
        </p:nvSpPr>
        <p:spPr>
          <a:xfrm>
            <a:off x="307645" y="2330505"/>
            <a:ext cx="5188986" cy="3979585"/>
          </a:xfrm>
        </p:spPr>
        <p:txBody>
          <a:bodyPr vert="horz" lIns="91440" tIns="45720" rIns="91440" bIns="45720" rtlCol="0" anchor="ctr">
            <a:normAutofit fontScale="92500" lnSpcReduction="10000"/>
          </a:bodyPr>
          <a:lstStyle/>
          <a:p>
            <a:pPr marL="0" indent="0">
              <a:buNone/>
            </a:pPr>
            <a:endParaRPr lang="en-US" sz="1600" dirty="0">
              <a:ea typeface="+mn-lt"/>
              <a:cs typeface="+mn-lt"/>
            </a:endParaRPr>
          </a:p>
          <a:p>
            <a:pPr marL="0" indent="0">
              <a:buNone/>
            </a:pPr>
            <a:r>
              <a:rPr lang="en-US" sz="2600" dirty="0">
                <a:solidFill>
                  <a:srgbClr val="0033CC"/>
                </a:solidFill>
                <a:ea typeface="+mn-lt"/>
                <a:cs typeface="+mn-lt"/>
              </a:rPr>
              <a:t>My teacher told us that our class is going through COVID-19 testing tomorrow. The SickKids Hospital is coming to our school to test everyone in my class. I heard that someone in our class has flu-like symptoms, maybe that’s why SickKids is coming.</a:t>
            </a:r>
            <a:endParaRPr lang="en-US" sz="2600" dirty="0">
              <a:solidFill>
                <a:srgbClr val="0033CC"/>
              </a:solidFill>
            </a:endParaRPr>
          </a:p>
          <a:p>
            <a:pPr marL="0" indent="0">
              <a:buNone/>
            </a:pPr>
            <a:endParaRPr lang="en-US" sz="2600" dirty="0">
              <a:solidFill>
                <a:srgbClr val="0033CC"/>
              </a:solidFill>
              <a:ea typeface="+mn-lt"/>
              <a:cs typeface="+mn-lt"/>
            </a:endParaRPr>
          </a:p>
          <a:p>
            <a:pPr marL="0" indent="0">
              <a:buNone/>
            </a:pPr>
            <a:r>
              <a:rPr lang="en-US" sz="2600" dirty="0">
                <a:solidFill>
                  <a:srgbClr val="0033CC"/>
                </a:solidFill>
                <a:ea typeface="+mn-lt"/>
                <a:cs typeface="+mn-lt"/>
              </a:rPr>
              <a:t>I don’t have flu-like symptoms but still need to get tested for COVID-19 also. I’m not sure why I should get tested.</a:t>
            </a:r>
            <a:endParaRPr lang="en-US" sz="2600" dirty="0">
              <a:solidFill>
                <a:srgbClr val="0033CC"/>
              </a:solidFill>
              <a:cs typeface="Calibri"/>
            </a:endParaRPr>
          </a:p>
        </p:txBody>
      </p:sp>
      <p:sp>
        <p:nvSpPr>
          <p:cNvPr id="44" name="Rectangle 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2AC9A2-873C-440F-8A68-4D4A5BF0A3A5}"/>
              </a:ext>
            </a:extLst>
          </p:cNvPr>
          <p:cNvPicPr>
            <a:picLocks noChangeAspect="1"/>
          </p:cNvPicPr>
          <p:nvPr/>
        </p:nvPicPr>
        <p:blipFill rotWithShape="1">
          <a:blip r:embed="rId3">
            <a:extLst>
              <a:ext uri="{28A0092B-C50C-407E-A947-70E740481C1C}">
                <a14:useLocalDpi xmlns:a14="http://schemas.microsoft.com/office/drawing/2010/main" val="0"/>
              </a:ext>
            </a:extLst>
          </a:blip>
          <a:srcRect l="26492" r="3618"/>
          <a:stretch/>
        </p:blipFill>
        <p:spPr>
          <a:xfrm>
            <a:off x="5977788" y="799352"/>
            <a:ext cx="5425410" cy="5259296"/>
          </a:xfrm>
          <a:prstGeom prst="rect">
            <a:avLst/>
          </a:prstGeom>
        </p:spPr>
      </p:pic>
      <p:sp>
        <p:nvSpPr>
          <p:cNvPr id="22" name="TextBox 21">
            <a:extLst>
              <a:ext uri="{FF2B5EF4-FFF2-40B4-BE49-F238E27FC236}">
                <a16:creationId xmlns:a16="http://schemas.microsoft.com/office/drawing/2014/main" id="{97610534-E679-43C3-8875-43B03D16E3C9}"/>
              </a:ext>
            </a:extLst>
          </p:cNvPr>
          <p:cNvSpPr txBox="1"/>
          <p:nvPr/>
        </p:nvSpPr>
        <p:spPr>
          <a:xfrm>
            <a:off x="5310740" y="6077822"/>
            <a:ext cx="6573615" cy="215444"/>
          </a:xfrm>
          <a:prstGeom prst="rect">
            <a:avLst/>
          </a:prstGeom>
          <a:noFill/>
        </p:spPr>
        <p:txBody>
          <a:bodyPr wrap="square">
            <a:spAutoFit/>
          </a:bodyPr>
          <a:lstStyle/>
          <a:p>
            <a:pPr algn="ctr"/>
            <a:r>
              <a:rPr lang="en-CA" sz="800" dirty="0"/>
              <a:t>https://www.edweek.org/leadership/should-schools-test-students-and-staff-for-covid-19/2021/03</a:t>
            </a:r>
          </a:p>
        </p:txBody>
      </p:sp>
    </p:spTree>
    <p:extLst>
      <p:ext uri="{BB962C8B-B14F-4D97-AF65-F5344CB8AC3E}">
        <p14:creationId xmlns:p14="http://schemas.microsoft.com/office/powerpoint/2010/main" val="469210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gallery, picture frame&#10;&#10;Description automatically generated">
            <a:extLst>
              <a:ext uri="{FF2B5EF4-FFF2-40B4-BE49-F238E27FC236}">
                <a16:creationId xmlns:a16="http://schemas.microsoft.com/office/drawing/2014/main" id="{0F14DDC0-0B11-4875-9C96-76D675572E9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444"/>
          <a:stretch/>
        </p:blipFill>
        <p:spPr>
          <a:xfrm>
            <a:off x="20" y="1"/>
            <a:ext cx="12191980" cy="6857999"/>
          </a:xfrm>
          <a:prstGeom prst="rect">
            <a:avLst/>
          </a:prstGeom>
        </p:spPr>
      </p:pic>
      <p:sp>
        <p:nvSpPr>
          <p:cNvPr id="2" name="Title 1">
            <a:extLst>
              <a:ext uri="{FF2B5EF4-FFF2-40B4-BE49-F238E27FC236}">
                <a16:creationId xmlns:a16="http://schemas.microsoft.com/office/drawing/2014/main" id="{5648A442-C672-49B9-9B8D-A2E2A808E2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Why is it important for children to get</a:t>
            </a:r>
            <a:br>
              <a:rPr lang="en-US" sz="6000" b="1">
                <a:solidFill>
                  <a:srgbClr val="FFFFFF"/>
                </a:solidFill>
              </a:rPr>
            </a:br>
            <a:r>
              <a:rPr lang="en-US" sz="6000" b="1">
                <a:solidFill>
                  <a:srgbClr val="FFFFFF"/>
                </a:solidFill>
              </a:rPr>
              <a:t> tested for COVID-19? </a:t>
            </a:r>
          </a:p>
        </p:txBody>
      </p:sp>
    </p:spTree>
    <p:extLst>
      <p:ext uri="{BB962C8B-B14F-4D97-AF65-F5344CB8AC3E}">
        <p14:creationId xmlns:p14="http://schemas.microsoft.com/office/powerpoint/2010/main" val="175394858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8A442-C672-49B9-9B8D-A2E2A808E2C8}"/>
              </a:ext>
            </a:extLst>
          </p:cNvPr>
          <p:cNvSpPr>
            <a:spLocks noGrp="1"/>
          </p:cNvSpPr>
          <p:nvPr>
            <p:ph type="title"/>
          </p:nvPr>
        </p:nvSpPr>
        <p:spPr>
          <a:xfrm>
            <a:off x="437322" y="386930"/>
            <a:ext cx="10422462" cy="1298448"/>
          </a:xfrm>
        </p:spPr>
        <p:txBody>
          <a:bodyPr anchor="b">
            <a:normAutofit fontScale="90000"/>
          </a:bodyPr>
          <a:lstStyle/>
          <a:p>
            <a:pPr algn="ctr"/>
            <a:r>
              <a:rPr lang="en-CA" sz="4800" b="1" dirty="0"/>
              <a:t>Why is it important for children to get</a:t>
            </a:r>
            <a:br>
              <a:rPr lang="en-CA" sz="4800" b="1" dirty="0"/>
            </a:br>
            <a:r>
              <a:rPr lang="en-CA" sz="4800" b="1" dirty="0"/>
              <a:t> tested for COVID-19?</a:t>
            </a:r>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2">
            <a:extLst>
              <a:ext uri="{FF2B5EF4-FFF2-40B4-BE49-F238E27FC236}">
                <a16:creationId xmlns:a16="http://schemas.microsoft.com/office/drawing/2014/main" id="{15B9195A-8397-4C05-8F00-53A76312B58D}"/>
              </a:ext>
            </a:extLst>
          </p:cNvPr>
          <p:cNvGraphicFramePr>
            <a:graphicFrameLocks noGrp="1"/>
          </p:cNvGraphicFramePr>
          <p:nvPr>
            <p:ph idx="1"/>
            <p:extLst>
              <p:ext uri="{D42A27DB-BD31-4B8C-83A1-F6EECF244321}">
                <p14:modId xmlns:p14="http://schemas.microsoft.com/office/powerpoint/2010/main" val="931651122"/>
              </p:ext>
            </p:extLst>
          </p:nvPr>
        </p:nvGraphicFramePr>
        <p:xfrm>
          <a:off x="291548" y="2296453"/>
          <a:ext cx="10972799" cy="417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914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85" name="Rectangle 84">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4720BE10-D73D-46B6-A597-4192DD7128D3}"/>
              </a:ext>
            </a:extLst>
          </p:cNvPr>
          <p:cNvPicPr>
            <a:picLocks noChangeAspect="1"/>
          </p:cNvPicPr>
          <p:nvPr/>
        </p:nvPicPr>
        <p:blipFill rotWithShape="1">
          <a:blip r:embed="rId3"/>
          <a:srcRect b="9007"/>
          <a:stretch/>
        </p:blipFill>
        <p:spPr>
          <a:xfrm>
            <a:off x="838200" y="704765"/>
            <a:ext cx="10628376" cy="5440003"/>
          </a:xfrm>
          <a:prstGeom prst="rect">
            <a:avLst/>
          </a:prstGeom>
        </p:spPr>
      </p:pic>
    </p:spTree>
    <p:extLst>
      <p:ext uri="{BB962C8B-B14F-4D97-AF65-F5344CB8AC3E}">
        <p14:creationId xmlns:p14="http://schemas.microsoft.com/office/powerpoint/2010/main" val="334098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8921B-C984-429F-A5A4-8B66AF72F75E}"/>
              </a:ext>
            </a:extLst>
          </p:cNvPr>
          <p:cNvSpPr>
            <a:spLocks noGrp="1"/>
          </p:cNvSpPr>
          <p:nvPr>
            <p:ph type="title"/>
          </p:nvPr>
        </p:nvSpPr>
        <p:spPr>
          <a:xfrm>
            <a:off x="645065" y="1463040"/>
            <a:ext cx="3796306" cy="2690949"/>
          </a:xfrm>
        </p:spPr>
        <p:txBody>
          <a:bodyPr anchor="t">
            <a:normAutofit/>
          </a:bodyPr>
          <a:lstStyle/>
          <a:p>
            <a:pPr algn="ctr"/>
            <a:r>
              <a:rPr lang="en-CA" sz="4800" b="1" dirty="0"/>
              <a:t>Topics</a:t>
            </a:r>
            <a:r>
              <a:rPr lang="en-CA" sz="4800" dirty="0"/>
              <a:t> </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01E6913-5A0D-42CD-AE92-8C480BC25FDE}"/>
              </a:ext>
            </a:extLst>
          </p:cNvPr>
          <p:cNvGraphicFramePr>
            <a:graphicFrameLocks noGrp="1"/>
          </p:cNvGraphicFramePr>
          <p:nvPr>
            <p:ph idx="1"/>
            <p:extLst>
              <p:ext uri="{D42A27DB-BD31-4B8C-83A1-F6EECF244321}">
                <p14:modId xmlns:p14="http://schemas.microsoft.com/office/powerpoint/2010/main" val="1068915370"/>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913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8A442-C672-49B9-9B8D-A2E2A808E2C8}"/>
              </a:ext>
            </a:extLst>
          </p:cNvPr>
          <p:cNvSpPr>
            <a:spLocks noGrp="1"/>
          </p:cNvSpPr>
          <p:nvPr>
            <p:ph type="title"/>
          </p:nvPr>
        </p:nvSpPr>
        <p:spPr>
          <a:xfrm>
            <a:off x="437322" y="386930"/>
            <a:ext cx="10422462" cy="1298448"/>
          </a:xfrm>
        </p:spPr>
        <p:txBody>
          <a:bodyPr anchor="b">
            <a:normAutofit/>
          </a:bodyPr>
          <a:lstStyle/>
          <a:p>
            <a:pPr algn="ctr"/>
            <a:r>
              <a:rPr lang="en-US" sz="4800" b="1" dirty="0"/>
              <a:t>What kind of COVID-19 Testing is there? </a:t>
            </a:r>
            <a:endParaRPr lang="en-CA" sz="4800" b="1" dirty="0"/>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6387B4FE-F674-4A34-8900-62435C3077B7}"/>
              </a:ext>
            </a:extLst>
          </p:cNvPr>
          <p:cNvSpPr>
            <a:spLocks noGrp="1"/>
          </p:cNvSpPr>
          <p:nvPr>
            <p:ph idx="1"/>
          </p:nvPr>
        </p:nvSpPr>
        <p:spPr>
          <a:xfrm>
            <a:off x="318052" y="2451651"/>
            <a:ext cx="12010384" cy="3921873"/>
          </a:xfrm>
        </p:spPr>
        <p:txBody>
          <a:bodyPr>
            <a:normAutofit/>
          </a:bodyPr>
          <a:lstStyle/>
          <a:p>
            <a:pPr>
              <a:buClr>
                <a:srgbClr val="94AAD4"/>
              </a:buClr>
              <a:buFont typeface="Wingdings" panose="05000000000000000000" pitchFamily="2" charset="2"/>
              <a:buChar char="§"/>
            </a:pPr>
            <a:r>
              <a:rPr lang="en-US" sz="2800" dirty="0"/>
              <a:t>Nasopharyngeal swab </a:t>
            </a:r>
          </a:p>
          <a:p>
            <a:pPr lvl="1">
              <a:buClr>
                <a:srgbClr val="FFDE7C"/>
              </a:buClr>
              <a:buFont typeface="Wingdings" panose="05000000000000000000" pitchFamily="2" charset="2"/>
              <a:buChar char="§"/>
            </a:pPr>
            <a:r>
              <a:rPr lang="en-US" dirty="0"/>
              <a:t>Deep nose swab</a:t>
            </a:r>
          </a:p>
          <a:p>
            <a:pPr lvl="1">
              <a:buClr>
                <a:srgbClr val="FFDE7C"/>
              </a:buClr>
              <a:buFont typeface="Wingdings" panose="05000000000000000000" pitchFamily="2" charset="2"/>
              <a:buChar char="§"/>
            </a:pPr>
            <a:r>
              <a:rPr lang="en-US" dirty="0"/>
              <a:t>Not painful but some kids find it uncomfortable, it may cause </a:t>
            </a:r>
          </a:p>
          <a:p>
            <a:pPr marL="457200" lvl="1" indent="0">
              <a:buClr>
                <a:srgbClr val="FFDE7C"/>
              </a:buClr>
              <a:buNone/>
            </a:pPr>
            <a:r>
              <a:rPr lang="en-US" dirty="0"/>
              <a:t>   your eyes to water or you may have the urge to sneeze/cough </a:t>
            </a:r>
          </a:p>
          <a:p>
            <a:pPr>
              <a:buClr>
                <a:srgbClr val="94AAD4"/>
              </a:buClr>
              <a:buFont typeface="Wingdings" panose="05000000000000000000" pitchFamily="2" charset="2"/>
              <a:buChar char="§"/>
            </a:pPr>
            <a:r>
              <a:rPr lang="en-US" sz="2800" dirty="0"/>
              <a:t>Saliva </a:t>
            </a:r>
          </a:p>
          <a:p>
            <a:pPr lvl="1">
              <a:buClr>
                <a:srgbClr val="FFDE7C"/>
              </a:buClr>
              <a:buFont typeface="Wingdings" panose="05000000000000000000" pitchFamily="2" charset="2"/>
              <a:buChar char="§"/>
            </a:pPr>
            <a:r>
              <a:rPr lang="en-US" dirty="0"/>
              <a:t>Spit in a container</a:t>
            </a:r>
          </a:p>
          <a:p>
            <a:pPr>
              <a:buClr>
                <a:srgbClr val="94AAD4"/>
              </a:buClr>
              <a:buFont typeface="Wingdings" panose="05000000000000000000" pitchFamily="2" charset="2"/>
              <a:buChar char="§"/>
            </a:pPr>
            <a:r>
              <a:rPr lang="en-US" sz="2800" dirty="0"/>
              <a:t>Anterior </a:t>
            </a:r>
            <a:r>
              <a:rPr lang="en-US" sz="2800" dirty="0" err="1"/>
              <a:t>Nare</a:t>
            </a:r>
            <a:r>
              <a:rPr lang="en-US" sz="2800" dirty="0"/>
              <a:t>/ Throat Swab</a:t>
            </a:r>
          </a:p>
          <a:p>
            <a:pPr lvl="1">
              <a:buClr>
                <a:srgbClr val="FFDE7C"/>
              </a:buClr>
              <a:buFont typeface="Wingdings" panose="05000000000000000000" pitchFamily="2" charset="2"/>
              <a:buChar char="§"/>
            </a:pPr>
            <a:r>
              <a:rPr lang="en-US" dirty="0"/>
              <a:t>Swab goes inside lower part of nose and in mouth </a:t>
            </a:r>
            <a:endParaRPr lang="en-CA" dirty="0"/>
          </a:p>
        </p:txBody>
      </p:sp>
    </p:spTree>
    <p:extLst>
      <p:ext uri="{BB962C8B-B14F-4D97-AF65-F5344CB8AC3E}">
        <p14:creationId xmlns:p14="http://schemas.microsoft.com/office/powerpoint/2010/main" val="3102153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8A442-C672-49B9-9B8D-A2E2A808E2C8}"/>
              </a:ext>
            </a:extLst>
          </p:cNvPr>
          <p:cNvSpPr>
            <a:spLocks noGrp="1"/>
          </p:cNvSpPr>
          <p:nvPr>
            <p:ph type="title"/>
          </p:nvPr>
        </p:nvSpPr>
        <p:spPr>
          <a:xfrm>
            <a:off x="437322" y="386930"/>
            <a:ext cx="10422462" cy="1298448"/>
          </a:xfrm>
        </p:spPr>
        <p:txBody>
          <a:bodyPr anchor="b">
            <a:normAutofit/>
          </a:bodyPr>
          <a:lstStyle/>
          <a:p>
            <a:pPr algn="ctr"/>
            <a:r>
              <a:rPr lang="en-US" sz="4800" b="1" dirty="0"/>
              <a:t>GAME 1: Quiz Time!</a:t>
            </a:r>
            <a:endParaRPr lang="en-CA" sz="4800" b="1" dirty="0"/>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E053B6-63C0-439E-828C-5D9A28E2B285}"/>
              </a:ext>
            </a:extLst>
          </p:cNvPr>
          <p:cNvSpPr txBox="1"/>
          <p:nvPr/>
        </p:nvSpPr>
        <p:spPr>
          <a:xfrm>
            <a:off x="2554014" y="3094011"/>
            <a:ext cx="6787925" cy="523220"/>
          </a:xfrm>
          <a:prstGeom prst="rect">
            <a:avLst/>
          </a:prstGeom>
          <a:noFill/>
        </p:spPr>
        <p:txBody>
          <a:bodyPr wrap="square" lIns="91440" tIns="45720" rIns="91440" bIns="45720" rtlCol="0" anchor="t">
            <a:spAutoFit/>
          </a:bodyPr>
          <a:lstStyle/>
          <a:p>
            <a:pPr algn="ctr"/>
            <a:r>
              <a:rPr lang="en-US" sz="2800" dirty="0">
                <a:ea typeface="+mn-lt"/>
                <a:cs typeface="+mn-lt"/>
              </a:rPr>
              <a:t>https://www.quiz-maker.com/QTN588J5H</a:t>
            </a:r>
          </a:p>
        </p:txBody>
      </p:sp>
    </p:spTree>
    <p:extLst>
      <p:ext uri="{BB962C8B-B14F-4D97-AF65-F5344CB8AC3E}">
        <p14:creationId xmlns:p14="http://schemas.microsoft.com/office/powerpoint/2010/main" val="43366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5F5BA-0FA3-48CA-811F-DA9F1E9538BE}"/>
              </a:ext>
            </a:extLst>
          </p:cNvPr>
          <p:cNvSpPr>
            <a:spLocks noGrp="1"/>
          </p:cNvSpPr>
          <p:nvPr>
            <p:ph type="title"/>
          </p:nvPr>
        </p:nvSpPr>
        <p:spPr>
          <a:xfrm>
            <a:off x="589560" y="856180"/>
            <a:ext cx="4560584" cy="1128068"/>
          </a:xfrm>
        </p:spPr>
        <p:txBody>
          <a:bodyPr anchor="ctr">
            <a:normAutofit fontScale="90000"/>
          </a:bodyPr>
          <a:lstStyle/>
          <a:p>
            <a:br>
              <a:rPr lang="en-US" sz="2500" dirty="0">
                <a:ea typeface="+mj-lt"/>
                <a:cs typeface="+mj-lt"/>
              </a:rPr>
            </a:br>
            <a:r>
              <a:rPr lang="en-US" sz="3000" b="1" dirty="0">
                <a:solidFill>
                  <a:srgbClr val="C00000"/>
                </a:solidFill>
                <a:ea typeface="+mj-lt"/>
                <a:cs typeface="+mj-lt"/>
              </a:rPr>
              <a:t>Case Study 4: </a:t>
            </a:r>
            <a:r>
              <a:rPr lang="en-US" sz="3000" b="1" i="1" dirty="0">
                <a:solidFill>
                  <a:srgbClr val="C00000"/>
                </a:solidFill>
                <a:ea typeface="+mj-lt"/>
                <a:cs typeface="+mj-lt"/>
              </a:rPr>
              <a:t>My mom doesn’t look well</a:t>
            </a:r>
            <a:endParaRPr lang="en-US" sz="3000" b="1" i="1" dirty="0">
              <a:solidFill>
                <a:srgbClr val="C00000"/>
              </a:solidFill>
              <a:cs typeface="Calibri Light"/>
            </a:endParaRPr>
          </a:p>
          <a:p>
            <a:endParaRPr lang="en-US" sz="2500" dirty="0">
              <a:cs typeface="Calibri Light"/>
            </a:endParaRPr>
          </a:p>
        </p:txBody>
      </p:sp>
      <p:grpSp>
        <p:nvGrpSpPr>
          <p:cNvPr id="34" name="Group 3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22E49B-1B92-49EB-BE5F-4085E0FA25B1}"/>
              </a:ext>
            </a:extLst>
          </p:cNvPr>
          <p:cNvSpPr>
            <a:spLocks noGrp="1"/>
          </p:cNvSpPr>
          <p:nvPr>
            <p:ph idx="1"/>
          </p:nvPr>
        </p:nvSpPr>
        <p:spPr>
          <a:xfrm>
            <a:off x="355196" y="2330505"/>
            <a:ext cx="5038635" cy="3979585"/>
          </a:xfrm>
        </p:spPr>
        <p:txBody>
          <a:bodyPr vert="horz" lIns="91440" tIns="45720" rIns="91440" bIns="45720" rtlCol="0" anchor="ctr">
            <a:normAutofit fontScale="77500" lnSpcReduction="20000"/>
          </a:bodyPr>
          <a:lstStyle/>
          <a:p>
            <a:pPr>
              <a:buNone/>
            </a:pPr>
            <a:r>
              <a:rPr lang="en-US" dirty="0">
                <a:ea typeface="+mn-lt"/>
                <a:cs typeface="+mn-lt"/>
              </a:rPr>
              <a:t> </a:t>
            </a:r>
            <a:r>
              <a:rPr lang="en-US" dirty="0">
                <a:solidFill>
                  <a:srgbClr val="0033CC"/>
                </a:solidFill>
                <a:ea typeface="+mn-lt"/>
                <a:cs typeface="+mn-lt"/>
              </a:rPr>
              <a:t> I noticed my</a:t>
            </a:r>
            <a:r>
              <a:rPr lang="en-US" b="1" dirty="0">
                <a:solidFill>
                  <a:srgbClr val="0033CC"/>
                </a:solidFill>
                <a:ea typeface="+mn-lt"/>
                <a:cs typeface="+mn-lt"/>
              </a:rPr>
              <a:t> mom </a:t>
            </a:r>
            <a:r>
              <a:rPr lang="en-US" dirty="0">
                <a:solidFill>
                  <a:srgbClr val="0033CC"/>
                </a:solidFill>
                <a:ea typeface="+mn-lt"/>
                <a:cs typeface="+mn-lt"/>
              </a:rPr>
              <a:t>is not feeling well with the sniffles this morning. She also started coughing and looks more tired and worried than usual.</a:t>
            </a:r>
          </a:p>
          <a:p>
            <a:pPr>
              <a:buNone/>
            </a:pPr>
            <a:endParaRPr lang="en-US" dirty="0">
              <a:solidFill>
                <a:srgbClr val="0033CC"/>
              </a:solidFill>
              <a:ea typeface="+mn-lt"/>
              <a:cs typeface="+mn-lt"/>
            </a:endParaRPr>
          </a:p>
          <a:p>
            <a:pPr>
              <a:buNone/>
            </a:pPr>
            <a:r>
              <a:rPr lang="en-US" dirty="0">
                <a:solidFill>
                  <a:srgbClr val="0033CC"/>
                </a:solidFill>
                <a:ea typeface="+mn-lt"/>
                <a:cs typeface="+mn-lt"/>
              </a:rPr>
              <a:t> I think maybe it’s contagious and I can catch whatever it is that she has. We live in a shelter sharing a room. I hope she doesn’t have COVID-19.</a:t>
            </a:r>
          </a:p>
          <a:p>
            <a:pPr>
              <a:buNone/>
            </a:pPr>
            <a:endParaRPr lang="en-US" dirty="0">
              <a:solidFill>
                <a:srgbClr val="0033CC"/>
              </a:solidFill>
              <a:ea typeface="+mn-lt"/>
              <a:cs typeface="+mn-lt"/>
            </a:endParaRPr>
          </a:p>
          <a:p>
            <a:pPr>
              <a:buNone/>
            </a:pPr>
            <a:r>
              <a:rPr lang="en-US" dirty="0">
                <a:solidFill>
                  <a:srgbClr val="0033CC"/>
                </a:solidFill>
                <a:ea typeface="+mn-lt"/>
                <a:cs typeface="+mn-lt"/>
              </a:rPr>
              <a:t>HOW DO I PROTECT MYSELF FROM GETTING WHAT SHE HAS?</a:t>
            </a:r>
            <a:endParaRPr lang="en-US" dirty="0">
              <a:solidFill>
                <a:srgbClr val="0033CC"/>
              </a:solidFill>
              <a:cs typeface="Calibri"/>
            </a:endParaRPr>
          </a:p>
          <a:p>
            <a:pPr marL="0" indent="0">
              <a:buNone/>
            </a:pPr>
            <a:br>
              <a:rPr lang="en-US" sz="1900" dirty="0"/>
            </a:br>
            <a:endParaRPr lang="en-US" sz="1900" dirty="0"/>
          </a:p>
        </p:txBody>
      </p:sp>
      <p:sp>
        <p:nvSpPr>
          <p:cNvPr id="40" name="Rectangle 3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room, gambling house&#10;&#10;Description automatically generated">
            <a:extLst>
              <a:ext uri="{FF2B5EF4-FFF2-40B4-BE49-F238E27FC236}">
                <a16:creationId xmlns:a16="http://schemas.microsoft.com/office/drawing/2014/main" id="{4026ACE3-67AD-4289-902D-FB7E43C1DF1C}"/>
              </a:ext>
            </a:extLst>
          </p:cNvPr>
          <p:cNvPicPr>
            <a:picLocks noChangeAspect="1"/>
          </p:cNvPicPr>
          <p:nvPr/>
        </p:nvPicPr>
        <p:blipFill rotWithShape="1">
          <a:blip r:embed="rId3">
            <a:extLst>
              <a:ext uri="{28A0092B-C50C-407E-A947-70E740481C1C}">
                <a14:useLocalDpi xmlns:a14="http://schemas.microsoft.com/office/drawing/2010/main" val="0"/>
              </a:ext>
            </a:extLst>
          </a:blip>
          <a:srcRect l="22631"/>
          <a:stretch/>
        </p:blipFill>
        <p:spPr>
          <a:xfrm>
            <a:off x="5977788" y="799352"/>
            <a:ext cx="5425410" cy="5259296"/>
          </a:xfrm>
          <a:prstGeom prst="rect">
            <a:avLst/>
          </a:prstGeom>
        </p:spPr>
      </p:pic>
      <p:sp>
        <p:nvSpPr>
          <p:cNvPr id="24" name="TextBox 23">
            <a:extLst>
              <a:ext uri="{FF2B5EF4-FFF2-40B4-BE49-F238E27FC236}">
                <a16:creationId xmlns:a16="http://schemas.microsoft.com/office/drawing/2014/main" id="{165B61F6-9F05-4F1A-BF48-E96767AF32CE}"/>
              </a:ext>
            </a:extLst>
          </p:cNvPr>
          <p:cNvSpPr txBox="1"/>
          <p:nvPr/>
        </p:nvSpPr>
        <p:spPr>
          <a:xfrm>
            <a:off x="5642493" y="509570"/>
            <a:ext cx="6096000" cy="215444"/>
          </a:xfrm>
          <a:prstGeom prst="rect">
            <a:avLst/>
          </a:prstGeom>
          <a:noFill/>
        </p:spPr>
        <p:txBody>
          <a:bodyPr wrap="square">
            <a:spAutoFit/>
          </a:bodyPr>
          <a:lstStyle/>
          <a:p>
            <a:pPr algn="ctr"/>
            <a:r>
              <a:rPr lang="en-CA" sz="800" dirty="0"/>
              <a:t>https://www.vox.com/science-and-health/2017/6/26/15872734/postnatal-care-america</a:t>
            </a:r>
          </a:p>
        </p:txBody>
      </p:sp>
    </p:spTree>
    <p:extLst>
      <p:ext uri="{BB962C8B-B14F-4D97-AF65-F5344CB8AC3E}">
        <p14:creationId xmlns:p14="http://schemas.microsoft.com/office/powerpoint/2010/main" val="1923713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r>
              <a:rPr lang="en-CA" sz="4800" dirty="0">
                <a:ea typeface="+mj-lt"/>
                <a:cs typeface="+mj-lt"/>
              </a:rPr>
              <a:t>Let's think about COVID-19 symptoms ...</a:t>
            </a:r>
            <a:endParaRPr lang="en-US" sz="4800"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3E423D-7364-4117-8E6B-E5F080A36C8C}"/>
              </a:ext>
            </a:extLst>
          </p:cNvPr>
          <p:cNvSpPr txBox="1"/>
          <p:nvPr/>
        </p:nvSpPr>
        <p:spPr>
          <a:xfrm>
            <a:off x="86043" y="2307985"/>
            <a:ext cx="4711242" cy="3447098"/>
          </a:xfrm>
          <a:prstGeom prst="rect">
            <a:avLst/>
          </a:prstGeom>
          <a:noFill/>
        </p:spPr>
        <p:txBody>
          <a:bodyPr wrap="square" rtlCol="0">
            <a:spAutoFit/>
          </a:bodyPr>
          <a:lstStyle/>
          <a:p>
            <a:pPr marL="285750" indent="-285750">
              <a:buFont typeface="Arial" panose="020B0604020202020204" pitchFamily="34" charset="0"/>
              <a:buChar char="•"/>
            </a:pPr>
            <a:r>
              <a:rPr lang="en-CA" sz="2000" dirty="0"/>
              <a:t>These are all the symptoms that presents with COVID-19 infection </a:t>
            </a:r>
          </a:p>
          <a:p>
            <a:pPr marL="285750" indent="-285750">
              <a:buFont typeface="Arial" panose="020B0604020202020204" pitchFamily="34" charset="0"/>
              <a:buChar char="•"/>
            </a:pPr>
            <a:r>
              <a:rPr lang="en-CA" sz="2000" dirty="0"/>
              <a:t>The flu season is here and some respiratory symptoms are shared by the flu virus also</a:t>
            </a:r>
          </a:p>
          <a:p>
            <a:pPr marL="285750" indent="-285750">
              <a:buFont typeface="Arial" panose="020B0604020202020204" pitchFamily="34" charset="0"/>
              <a:buChar char="•"/>
            </a:pPr>
            <a:r>
              <a:rPr lang="en-CA" sz="2000" dirty="0"/>
              <a:t>Not all these symptoms may be present with your mom</a:t>
            </a:r>
          </a:p>
          <a:p>
            <a:pPr marL="285750" indent="-285750">
              <a:buFont typeface="Arial" panose="020B0604020202020204" pitchFamily="34" charset="0"/>
              <a:buChar char="•"/>
            </a:pPr>
            <a:r>
              <a:rPr lang="en-CA" sz="2000" dirty="0"/>
              <a:t>The only positive way to know if mom has COVID-19 infection is by doing the COVID-19 test</a:t>
            </a:r>
          </a:p>
          <a:p>
            <a:pPr marL="285750" indent="-285750">
              <a:buFont typeface="Arial" panose="020B0604020202020204" pitchFamily="34" charset="0"/>
              <a:buChar char="•"/>
            </a:pPr>
            <a:endParaRPr lang="en-CA" dirty="0"/>
          </a:p>
        </p:txBody>
      </p:sp>
      <p:sp>
        <p:nvSpPr>
          <p:cNvPr id="5" name="Rectangle 4">
            <a:extLst>
              <a:ext uri="{FF2B5EF4-FFF2-40B4-BE49-F238E27FC236}">
                <a16:creationId xmlns:a16="http://schemas.microsoft.com/office/drawing/2014/main" id="{827D3654-93DF-4D2E-9352-0085E77436C8}"/>
              </a:ext>
            </a:extLst>
          </p:cNvPr>
          <p:cNvSpPr/>
          <p:nvPr/>
        </p:nvSpPr>
        <p:spPr>
          <a:xfrm>
            <a:off x="8413062" y="6110987"/>
            <a:ext cx="2970300" cy="258532"/>
          </a:xfrm>
          <a:prstGeom prst="rect">
            <a:avLst/>
          </a:prstGeom>
        </p:spPr>
        <p:txBody>
          <a:bodyPr wrap="none">
            <a:spAutoFit/>
          </a:bodyPr>
          <a:lstStyle/>
          <a:p>
            <a:pPr algn="ctr">
              <a:lnSpc>
                <a:spcPct val="90000"/>
              </a:lnSpc>
              <a:spcBef>
                <a:spcPts val="1000"/>
              </a:spcBef>
            </a:pPr>
            <a:r>
              <a:rPr lang="en-US" sz="1200" dirty="0">
                <a:hlinkClick r:id="rId3"/>
              </a:rPr>
              <a:t>https://covid-19.ontario.ca/self-assessment/</a:t>
            </a:r>
            <a:endParaRPr lang="en-US" sz="1200" dirty="0">
              <a:cs typeface="Calibri"/>
              <a:hlinkClick r:id="" action="ppaction://noaction"/>
            </a:endParaRPr>
          </a:p>
        </p:txBody>
      </p:sp>
      <p:pic>
        <p:nvPicPr>
          <p:cNvPr id="6" name="Picture 5"/>
          <p:cNvPicPr>
            <a:picLocks noChangeAspect="1"/>
          </p:cNvPicPr>
          <p:nvPr/>
        </p:nvPicPr>
        <p:blipFill>
          <a:blip r:embed="rId4"/>
          <a:stretch>
            <a:fillRect/>
          </a:stretch>
        </p:blipFill>
        <p:spPr>
          <a:xfrm>
            <a:off x="4797286" y="2662684"/>
            <a:ext cx="6586075" cy="3346752"/>
          </a:xfrm>
          <a:prstGeom prst="rect">
            <a:avLst/>
          </a:prstGeom>
        </p:spPr>
      </p:pic>
      <p:sp>
        <p:nvSpPr>
          <p:cNvPr id="12" name="TextBox 11">
            <a:extLst>
              <a:ext uri="{FF2B5EF4-FFF2-40B4-BE49-F238E27FC236}">
                <a16:creationId xmlns:a16="http://schemas.microsoft.com/office/drawing/2014/main" id="{35A9754F-C541-4D58-BA58-620A795DDB29}"/>
              </a:ext>
            </a:extLst>
          </p:cNvPr>
          <p:cNvSpPr txBox="1"/>
          <p:nvPr/>
        </p:nvSpPr>
        <p:spPr>
          <a:xfrm>
            <a:off x="5526195" y="5972011"/>
            <a:ext cx="6168886" cy="215444"/>
          </a:xfrm>
          <a:prstGeom prst="rect">
            <a:avLst/>
          </a:prstGeom>
          <a:noFill/>
        </p:spPr>
        <p:txBody>
          <a:bodyPr wrap="square">
            <a:spAutoFit/>
          </a:bodyPr>
          <a:lstStyle/>
          <a:p>
            <a:pPr algn="ctr"/>
            <a:r>
              <a:rPr lang="en-CA" sz="800" dirty="0"/>
              <a:t>https://www.toronto.ca/wp-content/uploads/2020/08/94e5-Survey-poster-Schools.pdf</a:t>
            </a:r>
          </a:p>
        </p:txBody>
      </p:sp>
    </p:spTree>
    <p:extLst>
      <p:ext uri="{BB962C8B-B14F-4D97-AF65-F5344CB8AC3E}">
        <p14:creationId xmlns:p14="http://schemas.microsoft.com/office/powerpoint/2010/main" val="139643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pPr algn="ctr"/>
            <a:r>
              <a:rPr lang="en-CA" sz="4800" b="1" dirty="0">
                <a:ea typeface="+mj-lt"/>
                <a:cs typeface="+mj-lt"/>
              </a:rPr>
              <a:t>If “YES” to any symptom, now what? </a:t>
            </a:r>
            <a:r>
              <a:rPr lang="en-CA" sz="4800" dirty="0">
                <a:ea typeface="+mj-lt"/>
                <a:cs typeface="+mj-lt"/>
              </a:rPr>
              <a:t>...</a:t>
            </a:r>
            <a:endParaRPr lang="en-US" sz="4800"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D35AA-8714-4801-BCA3-BDE6FB5ACABC}"/>
              </a:ext>
            </a:extLst>
          </p:cNvPr>
          <p:cNvSpPr>
            <a:spLocks noGrp="1"/>
          </p:cNvSpPr>
          <p:nvPr>
            <p:ph idx="1"/>
          </p:nvPr>
        </p:nvSpPr>
        <p:spPr>
          <a:xfrm>
            <a:off x="311972" y="2281165"/>
            <a:ext cx="3743660" cy="3553865"/>
          </a:xfrm>
        </p:spPr>
        <p:txBody>
          <a:bodyPr vert="horz" lIns="91440" tIns="45720" rIns="91440" bIns="45720" rtlCol="0" anchor="ctr">
            <a:normAutofit/>
          </a:bodyPr>
          <a:lstStyle/>
          <a:p>
            <a:pPr marL="457200" indent="-457200"/>
            <a:endParaRPr lang="en-US" sz="2000" dirty="0">
              <a:ea typeface="+mn-lt"/>
              <a:cs typeface="+mn-lt"/>
            </a:endParaRPr>
          </a:p>
          <a:p>
            <a:pPr marL="0" indent="0">
              <a:buNone/>
            </a:pPr>
            <a:endParaRPr lang="en-US" sz="2000" dirty="0">
              <a:cs typeface="Calibri" panose="020F0502020204030204"/>
            </a:endParaRPr>
          </a:p>
          <a:p>
            <a:pPr marL="0" indent="0">
              <a:buNone/>
            </a:pPr>
            <a:endParaRPr lang="en-US" sz="2000" dirty="0">
              <a:cs typeface="Calibri" panose="020F0502020204030204"/>
            </a:endParaRPr>
          </a:p>
          <a:p>
            <a:pPr marL="457200" indent="-457200"/>
            <a:endParaRPr lang="en-US" sz="2000" dirty="0">
              <a:cs typeface="Calibri" panose="020F0502020204030204"/>
            </a:endParaRPr>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93662" y="3504757"/>
            <a:ext cx="10340481" cy="832317"/>
          </a:xfrm>
          <a:prstGeom prst="rect">
            <a:avLst/>
          </a:prstGeom>
        </p:spPr>
      </p:pic>
    </p:spTree>
    <p:extLst>
      <p:ext uri="{BB962C8B-B14F-4D97-AF65-F5344CB8AC3E}">
        <p14:creationId xmlns:p14="http://schemas.microsoft.com/office/powerpoint/2010/main" val="891861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793662" y="386930"/>
            <a:ext cx="10066122" cy="1298448"/>
          </a:xfrm>
        </p:spPr>
        <p:txBody>
          <a:bodyPr anchor="b">
            <a:normAutofit/>
          </a:bodyPr>
          <a:lstStyle/>
          <a:p>
            <a:pPr algn="ctr"/>
            <a:r>
              <a:rPr lang="en-CA" sz="4800" b="1" dirty="0">
                <a:ea typeface="+mj-lt"/>
                <a:cs typeface="+mj-lt"/>
              </a:rPr>
              <a:t>How do I protect myself at the shelter?</a:t>
            </a:r>
            <a:endParaRPr lang="en-US" sz="4800" b="1" dirty="0">
              <a:ea typeface="+mj-lt"/>
              <a:cs typeface="+mj-lt"/>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3E423D-7364-4117-8E6B-E5F080A36C8C}"/>
              </a:ext>
            </a:extLst>
          </p:cNvPr>
          <p:cNvSpPr txBox="1"/>
          <p:nvPr/>
        </p:nvSpPr>
        <p:spPr>
          <a:xfrm>
            <a:off x="231688" y="2389218"/>
            <a:ext cx="5459993"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Wear a well-fitted mask, and mom wears a mask also</a:t>
            </a:r>
          </a:p>
          <a:p>
            <a:pPr marL="285750" indent="-285750">
              <a:buFont typeface="Arial" panose="020B0604020202020204" pitchFamily="34" charset="0"/>
              <a:buChar char="•"/>
            </a:pPr>
            <a:r>
              <a:rPr lang="en-US" sz="2400" dirty="0"/>
              <a:t>Keep 2m away from mom who is self-isolating</a:t>
            </a:r>
          </a:p>
          <a:p>
            <a:pPr marL="285750" indent="-285750">
              <a:buFont typeface="Arial" panose="020B0604020202020204" pitchFamily="34" charset="0"/>
              <a:buChar char="•"/>
            </a:pPr>
            <a:r>
              <a:rPr lang="en-US" sz="2400" dirty="0"/>
              <a:t>Wash hands often</a:t>
            </a:r>
          </a:p>
          <a:p>
            <a:pPr marL="285750" indent="-285750">
              <a:buFont typeface="Arial" panose="020B0604020202020204" pitchFamily="34" charset="0"/>
              <a:buChar char="•"/>
            </a:pPr>
            <a:r>
              <a:rPr lang="en-US" sz="2400" dirty="0"/>
              <a:t>Do not touch your eyes or face without washing hands first</a:t>
            </a:r>
          </a:p>
          <a:p>
            <a:pPr marL="285750" indent="-285750">
              <a:buFont typeface="Arial" panose="020B0604020202020204" pitchFamily="34" charset="0"/>
              <a:buChar char="•"/>
            </a:pPr>
            <a:r>
              <a:rPr lang="en-US" sz="2400" dirty="0"/>
              <a:t>Eat your food in a well-ventilated area, and at least 2m away from mom</a:t>
            </a:r>
          </a:p>
          <a:p>
            <a:pPr marL="285750" indent="-285750">
              <a:buFont typeface="Arial" panose="020B0604020202020204" pitchFamily="34" charset="0"/>
              <a:buChar char="•"/>
            </a:pPr>
            <a:endParaRPr lang="en-US" dirty="0"/>
          </a:p>
        </p:txBody>
      </p:sp>
      <p:pic>
        <p:nvPicPr>
          <p:cNvPr id="15" name="Picture 14">
            <a:extLst>
              <a:ext uri="{FF2B5EF4-FFF2-40B4-BE49-F238E27FC236}">
                <a16:creationId xmlns:a16="http://schemas.microsoft.com/office/drawing/2014/main" id="{4A7EF247-8F23-4D24-A985-8EAF0656F60C}"/>
              </a:ext>
            </a:extLst>
          </p:cNvPr>
          <p:cNvPicPr>
            <a:picLocks noChangeAspect="1"/>
          </p:cNvPicPr>
          <p:nvPr/>
        </p:nvPicPr>
        <p:blipFill>
          <a:blip r:embed="rId3"/>
          <a:stretch>
            <a:fillRect/>
          </a:stretch>
        </p:blipFill>
        <p:spPr>
          <a:xfrm>
            <a:off x="5413514" y="2203080"/>
            <a:ext cx="5969848" cy="4131460"/>
          </a:xfrm>
          <a:prstGeom prst="rect">
            <a:avLst/>
          </a:prstGeom>
        </p:spPr>
      </p:pic>
      <p:sp>
        <p:nvSpPr>
          <p:cNvPr id="21" name="TextBox 20">
            <a:extLst>
              <a:ext uri="{FF2B5EF4-FFF2-40B4-BE49-F238E27FC236}">
                <a16:creationId xmlns:a16="http://schemas.microsoft.com/office/drawing/2014/main" id="{B6B8FF0E-E441-4C80-B738-CDE332156995}"/>
              </a:ext>
            </a:extLst>
          </p:cNvPr>
          <p:cNvSpPr txBox="1"/>
          <p:nvPr/>
        </p:nvSpPr>
        <p:spPr>
          <a:xfrm>
            <a:off x="4979651" y="6308503"/>
            <a:ext cx="6983797" cy="215444"/>
          </a:xfrm>
          <a:prstGeom prst="rect">
            <a:avLst/>
          </a:prstGeom>
          <a:noFill/>
        </p:spPr>
        <p:txBody>
          <a:bodyPr wrap="square">
            <a:spAutoFit/>
          </a:bodyPr>
          <a:lstStyle/>
          <a:p>
            <a:pPr algn="ctr"/>
            <a:r>
              <a:rPr lang="en-CA" sz="800" dirty="0"/>
              <a:t>https://www.dreamstime.com/coronavirus-prevention-tips-quarantine-covid-instruction-outside-street-people-society-safety-rules-pandemic-image184504430</a:t>
            </a:r>
          </a:p>
        </p:txBody>
      </p:sp>
    </p:spTree>
    <p:extLst>
      <p:ext uri="{BB962C8B-B14F-4D97-AF65-F5344CB8AC3E}">
        <p14:creationId xmlns:p14="http://schemas.microsoft.com/office/powerpoint/2010/main" val="3302052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5F5BA-0FA3-48CA-811F-DA9F1E9538BE}"/>
              </a:ext>
            </a:extLst>
          </p:cNvPr>
          <p:cNvSpPr>
            <a:spLocks noGrp="1"/>
          </p:cNvSpPr>
          <p:nvPr>
            <p:ph type="title"/>
          </p:nvPr>
        </p:nvSpPr>
        <p:spPr>
          <a:xfrm>
            <a:off x="589560" y="465681"/>
            <a:ext cx="4560584" cy="1518567"/>
          </a:xfrm>
        </p:spPr>
        <p:txBody>
          <a:bodyPr anchor="ctr">
            <a:normAutofit/>
          </a:bodyPr>
          <a:lstStyle/>
          <a:p>
            <a:br>
              <a:rPr lang="en-US" sz="2500" dirty="0">
                <a:ea typeface="+mj-lt"/>
                <a:cs typeface="+mj-lt"/>
              </a:rPr>
            </a:br>
            <a:r>
              <a:rPr lang="en-US" sz="3000" b="1" dirty="0">
                <a:solidFill>
                  <a:srgbClr val="C00000"/>
                </a:solidFill>
                <a:ea typeface="+mj-lt"/>
                <a:cs typeface="+mj-lt"/>
              </a:rPr>
              <a:t>Case Study 5: </a:t>
            </a:r>
            <a:r>
              <a:rPr lang="en-US" sz="3000" b="1" i="1" dirty="0">
                <a:solidFill>
                  <a:srgbClr val="C00000"/>
                </a:solidFill>
                <a:ea typeface="+mj-lt"/>
                <a:cs typeface="+mj-lt"/>
              </a:rPr>
              <a:t>We are going on a family trip</a:t>
            </a:r>
            <a:endParaRPr lang="en-US" sz="3000" dirty="0">
              <a:cs typeface="Calibri Light"/>
            </a:endParaRPr>
          </a:p>
        </p:txBody>
      </p:sp>
      <p:grpSp>
        <p:nvGrpSpPr>
          <p:cNvPr id="34" name="Group 3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22E49B-1B92-49EB-BE5F-4085E0FA25B1}"/>
              </a:ext>
            </a:extLst>
          </p:cNvPr>
          <p:cNvSpPr>
            <a:spLocks noGrp="1"/>
          </p:cNvSpPr>
          <p:nvPr>
            <p:ph idx="1"/>
          </p:nvPr>
        </p:nvSpPr>
        <p:spPr>
          <a:xfrm>
            <a:off x="159341" y="2330505"/>
            <a:ext cx="5526468" cy="3979585"/>
          </a:xfrm>
        </p:spPr>
        <p:txBody>
          <a:bodyPr vert="horz" lIns="91440" tIns="45720" rIns="91440" bIns="45720" rtlCol="0" anchor="ctr">
            <a:normAutofit fontScale="92500" lnSpcReduction="20000"/>
          </a:bodyPr>
          <a:lstStyle/>
          <a:p>
            <a:pPr>
              <a:buNone/>
            </a:pPr>
            <a:r>
              <a:rPr lang="en-US" sz="2400" dirty="0">
                <a:solidFill>
                  <a:srgbClr val="0033CC"/>
                </a:solidFill>
                <a:ea typeface="+mn-lt"/>
                <a:cs typeface="+mn-lt"/>
              </a:rPr>
              <a:t>I’m so excited this morning, my family and I are going on a trip. It’s been a long time since we had fun together as a family.</a:t>
            </a:r>
          </a:p>
          <a:p>
            <a:pPr>
              <a:buNone/>
            </a:pPr>
            <a:endParaRPr lang="en-US" sz="2400" dirty="0">
              <a:solidFill>
                <a:srgbClr val="0033CC"/>
              </a:solidFill>
              <a:ea typeface="+mn-lt"/>
              <a:cs typeface="+mn-lt"/>
            </a:endParaRPr>
          </a:p>
          <a:p>
            <a:pPr>
              <a:buNone/>
            </a:pPr>
            <a:r>
              <a:rPr lang="en-US" sz="2400" dirty="0">
                <a:solidFill>
                  <a:srgbClr val="0033CC"/>
                </a:solidFill>
                <a:ea typeface="+mn-lt"/>
                <a:cs typeface="+mn-lt"/>
              </a:rPr>
              <a:t>Oh no, I woke up with a runny nose, but I don’t have any other symptoms. I’m scared to tell anyone that I have a runny nose because our trip will get cancelled all because of me.</a:t>
            </a:r>
          </a:p>
          <a:p>
            <a:pPr>
              <a:buNone/>
            </a:pPr>
            <a:endParaRPr lang="en-US" sz="2400" dirty="0">
              <a:solidFill>
                <a:srgbClr val="0033CC"/>
              </a:solidFill>
              <a:ea typeface="+mn-lt"/>
              <a:cs typeface="+mn-lt"/>
            </a:endParaRPr>
          </a:p>
          <a:p>
            <a:pPr>
              <a:buNone/>
            </a:pPr>
            <a:r>
              <a:rPr lang="en-US" sz="2400" dirty="0">
                <a:solidFill>
                  <a:srgbClr val="0033CC"/>
                </a:solidFill>
                <a:cs typeface="Calibri"/>
              </a:rPr>
              <a:t>But I know that the right thing to do is let someone know.</a:t>
            </a:r>
          </a:p>
          <a:p>
            <a:pPr marL="0" indent="0">
              <a:buNone/>
            </a:pPr>
            <a:br>
              <a:rPr lang="en-US" sz="1700" dirty="0"/>
            </a:br>
            <a:endParaRPr lang="en-US" sz="1700" dirty="0"/>
          </a:p>
        </p:txBody>
      </p:sp>
      <p:sp>
        <p:nvSpPr>
          <p:cNvPr id="40" name="Rectangle 3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car&#10;&#10;Description automatically generated with medium confidence">
            <a:extLst>
              <a:ext uri="{FF2B5EF4-FFF2-40B4-BE49-F238E27FC236}">
                <a16:creationId xmlns:a16="http://schemas.microsoft.com/office/drawing/2014/main" id="{455A3A5E-9877-42F3-943D-DAEB87D47BEC}"/>
              </a:ext>
            </a:extLst>
          </p:cNvPr>
          <p:cNvPicPr>
            <a:picLocks noChangeAspect="1"/>
          </p:cNvPicPr>
          <p:nvPr/>
        </p:nvPicPr>
        <p:blipFill rotWithShape="1">
          <a:blip r:embed="rId3"/>
          <a:srcRect l="14294" r="8854" b="2"/>
          <a:stretch/>
        </p:blipFill>
        <p:spPr>
          <a:xfrm>
            <a:off x="5977788" y="799352"/>
            <a:ext cx="5425410" cy="5259296"/>
          </a:xfrm>
          <a:prstGeom prst="rect">
            <a:avLst/>
          </a:prstGeom>
        </p:spPr>
      </p:pic>
      <p:sp>
        <p:nvSpPr>
          <p:cNvPr id="24" name="TextBox 23">
            <a:extLst>
              <a:ext uri="{FF2B5EF4-FFF2-40B4-BE49-F238E27FC236}">
                <a16:creationId xmlns:a16="http://schemas.microsoft.com/office/drawing/2014/main" id="{9AFE6ACB-3A95-4637-8E6B-C9F2A8357C90}"/>
              </a:ext>
            </a:extLst>
          </p:cNvPr>
          <p:cNvSpPr txBox="1"/>
          <p:nvPr/>
        </p:nvSpPr>
        <p:spPr>
          <a:xfrm>
            <a:off x="5685809" y="6031656"/>
            <a:ext cx="6096000" cy="338554"/>
          </a:xfrm>
          <a:prstGeom prst="rect">
            <a:avLst/>
          </a:prstGeom>
          <a:noFill/>
        </p:spPr>
        <p:txBody>
          <a:bodyPr wrap="square">
            <a:spAutoFit/>
          </a:bodyPr>
          <a:lstStyle/>
          <a:p>
            <a:pPr algn="ctr"/>
            <a:r>
              <a:rPr lang="en-CA" sz="800" dirty="0"/>
              <a:t>https://www.bigstockphoto.com/image-371687293/stock-photo-happy-same-sex-family-going-on-a-car-trip-around-the-country-lesbian-couple-with-son-and-dog-are-lo</a:t>
            </a:r>
          </a:p>
        </p:txBody>
      </p:sp>
    </p:spTree>
    <p:extLst>
      <p:ext uri="{BB962C8B-B14F-4D97-AF65-F5344CB8AC3E}">
        <p14:creationId xmlns:p14="http://schemas.microsoft.com/office/powerpoint/2010/main" val="20844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327D2-40E5-49CE-8766-45C96BA71B38}"/>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3700" b="1" dirty="0"/>
              <a:t>Let’s think about this situation …</a:t>
            </a:r>
          </a:p>
        </p:txBody>
      </p:sp>
      <p:sp>
        <p:nvSpPr>
          <p:cNvPr id="33" name="Rectangle 3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3E423D-7364-4117-8E6B-E5F080A36C8C}"/>
              </a:ext>
            </a:extLst>
          </p:cNvPr>
          <p:cNvSpPr txBox="1"/>
          <p:nvPr/>
        </p:nvSpPr>
        <p:spPr>
          <a:xfrm>
            <a:off x="1055715" y="2508105"/>
            <a:ext cx="6667420" cy="363249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It’s important to tell your mom about the runny nose</a:t>
            </a:r>
          </a:p>
          <a:p>
            <a:pPr marL="285750" indent="-228600">
              <a:lnSpc>
                <a:spcPct val="90000"/>
              </a:lnSpc>
              <a:spcAft>
                <a:spcPts val="600"/>
              </a:spcAft>
              <a:buFont typeface="Arial" panose="020B0604020202020204" pitchFamily="34" charset="0"/>
              <a:buChar char="•"/>
            </a:pPr>
            <a:r>
              <a:rPr lang="en-US" sz="2000" dirty="0"/>
              <a:t>Being honest helps protect so many people around you</a:t>
            </a:r>
          </a:p>
          <a:p>
            <a:pPr marL="285750" indent="-228600">
              <a:lnSpc>
                <a:spcPct val="90000"/>
              </a:lnSpc>
              <a:spcAft>
                <a:spcPts val="600"/>
              </a:spcAft>
              <a:buFont typeface="Arial" panose="020B0604020202020204" pitchFamily="34" charset="0"/>
              <a:buChar char="•"/>
            </a:pPr>
            <a:r>
              <a:rPr lang="en-US" sz="2000" dirty="0"/>
              <a:t>Check yourself for other symptoms – do you have any other symptom (fever, cough, headache, etc.)?</a:t>
            </a:r>
          </a:p>
          <a:p>
            <a:pPr marL="285750" indent="-228600">
              <a:lnSpc>
                <a:spcPct val="90000"/>
              </a:lnSpc>
              <a:spcAft>
                <a:spcPts val="600"/>
              </a:spcAft>
              <a:buFont typeface="Arial" panose="020B0604020202020204" pitchFamily="34" charset="0"/>
              <a:buChar char="•"/>
            </a:pPr>
            <a:r>
              <a:rPr lang="en-US" sz="2000" dirty="0"/>
              <a:t>Can you keep a mask on your face or is your nose blocked?</a:t>
            </a:r>
          </a:p>
          <a:p>
            <a:pPr marL="285750" indent="-228600">
              <a:lnSpc>
                <a:spcPct val="90000"/>
              </a:lnSpc>
              <a:spcAft>
                <a:spcPts val="600"/>
              </a:spcAft>
              <a:buFont typeface="Arial" panose="020B0604020202020204" pitchFamily="34" charset="0"/>
              <a:buChar char="•"/>
            </a:pPr>
            <a:r>
              <a:rPr lang="en-US" sz="2000" dirty="0"/>
              <a:t>Maintain 2m away from others</a:t>
            </a:r>
          </a:p>
          <a:p>
            <a:pPr marL="285750" indent="-228600">
              <a:lnSpc>
                <a:spcPct val="90000"/>
              </a:lnSpc>
              <a:spcAft>
                <a:spcPts val="600"/>
              </a:spcAft>
              <a:buFont typeface="Arial" panose="020B0604020202020204" pitchFamily="34" charset="0"/>
              <a:buChar char="•"/>
            </a:pPr>
            <a:r>
              <a:rPr lang="en-US" sz="2000" dirty="0"/>
              <a:t>Wash hands after using tissue paper</a:t>
            </a:r>
          </a:p>
          <a:p>
            <a:pPr marL="285750" indent="-228600">
              <a:lnSpc>
                <a:spcPct val="90000"/>
              </a:lnSpc>
              <a:spcAft>
                <a:spcPts val="600"/>
              </a:spcAft>
              <a:buFont typeface="Arial" panose="020B0604020202020204" pitchFamily="34" charset="0"/>
              <a:buChar char="•"/>
            </a:pPr>
            <a:r>
              <a:rPr lang="en-US" sz="2000" dirty="0"/>
              <a:t>Discard used tissue in trash can and wash hands afterwards</a:t>
            </a:r>
          </a:p>
          <a:p>
            <a:pPr marL="285750" indent="-228600">
              <a:lnSpc>
                <a:spcPct val="90000"/>
              </a:lnSpc>
              <a:spcAft>
                <a:spcPts val="600"/>
              </a:spcAft>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5C0E3F68-F540-4ECF-870A-DFCE42951272}"/>
              </a:ext>
            </a:extLst>
          </p:cNvPr>
          <p:cNvPicPr>
            <a:picLocks noChangeAspect="1"/>
          </p:cNvPicPr>
          <p:nvPr/>
        </p:nvPicPr>
        <p:blipFill>
          <a:blip r:embed="rId3"/>
          <a:stretch>
            <a:fillRect/>
          </a:stretch>
        </p:blipFill>
        <p:spPr>
          <a:xfrm>
            <a:off x="8223877" y="774285"/>
            <a:ext cx="1834700" cy="2581173"/>
          </a:xfrm>
          <a:prstGeom prst="rect">
            <a:avLst/>
          </a:prstGeom>
        </p:spPr>
      </p:pic>
      <p:pic>
        <p:nvPicPr>
          <p:cNvPr id="7" name="Picture 6">
            <a:extLst>
              <a:ext uri="{FF2B5EF4-FFF2-40B4-BE49-F238E27FC236}">
                <a16:creationId xmlns:a16="http://schemas.microsoft.com/office/drawing/2014/main" id="{A4CA02AA-DBE9-423B-B89B-C3302A53D026}"/>
              </a:ext>
            </a:extLst>
          </p:cNvPr>
          <p:cNvPicPr>
            <a:picLocks noChangeAspect="1"/>
          </p:cNvPicPr>
          <p:nvPr/>
        </p:nvPicPr>
        <p:blipFill>
          <a:blip r:embed="rId4"/>
          <a:stretch>
            <a:fillRect/>
          </a:stretch>
        </p:blipFill>
        <p:spPr>
          <a:xfrm>
            <a:off x="7863590" y="3575074"/>
            <a:ext cx="2555274" cy="2581173"/>
          </a:xfrm>
          <a:prstGeom prst="rect">
            <a:avLst/>
          </a:prstGeom>
        </p:spPr>
      </p:pic>
    </p:spTree>
    <p:extLst>
      <p:ext uri="{BB962C8B-B14F-4D97-AF65-F5344CB8AC3E}">
        <p14:creationId xmlns:p14="http://schemas.microsoft.com/office/powerpoint/2010/main" val="3595878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8A442-C672-49B9-9B8D-A2E2A808E2C8}"/>
              </a:ext>
            </a:extLst>
          </p:cNvPr>
          <p:cNvSpPr>
            <a:spLocks noGrp="1"/>
          </p:cNvSpPr>
          <p:nvPr>
            <p:ph type="title"/>
          </p:nvPr>
        </p:nvSpPr>
        <p:spPr>
          <a:xfrm>
            <a:off x="437322" y="386930"/>
            <a:ext cx="10422462" cy="1298448"/>
          </a:xfrm>
        </p:spPr>
        <p:txBody>
          <a:bodyPr anchor="b">
            <a:normAutofit/>
          </a:bodyPr>
          <a:lstStyle/>
          <a:p>
            <a:pPr algn="ctr"/>
            <a:r>
              <a:rPr lang="en-US" sz="4800" b="1" dirty="0"/>
              <a:t>GAME 2: Let’s test your knowledge!</a:t>
            </a:r>
            <a:endParaRPr lang="en-CA" sz="4800" b="1" dirty="0"/>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F7F386-E629-3142-B01C-B1A0A44DBF9E}"/>
              </a:ext>
            </a:extLst>
          </p:cNvPr>
          <p:cNvSpPr/>
          <p:nvPr/>
        </p:nvSpPr>
        <p:spPr>
          <a:xfrm>
            <a:off x="3022308" y="3322714"/>
            <a:ext cx="6166240" cy="523220"/>
          </a:xfrm>
          <a:prstGeom prst="rect">
            <a:avLst/>
          </a:prstGeom>
        </p:spPr>
        <p:txBody>
          <a:bodyPr wrap="none">
            <a:spAutoFit/>
          </a:bodyPr>
          <a:lstStyle/>
          <a:p>
            <a:r>
              <a:rPr lang="en-CA" sz="2800" dirty="0"/>
              <a:t>http://</a:t>
            </a:r>
            <a:r>
              <a:rPr lang="en-CA" sz="2800" dirty="0" err="1"/>
              <a:t>www.quiz-maker.com</a:t>
            </a:r>
            <a:r>
              <a:rPr lang="en-CA" sz="2800" dirty="0"/>
              <a:t>/QTN588J5H</a:t>
            </a:r>
          </a:p>
        </p:txBody>
      </p:sp>
    </p:spTree>
    <p:extLst>
      <p:ext uri="{BB962C8B-B14F-4D97-AF65-F5344CB8AC3E}">
        <p14:creationId xmlns:p14="http://schemas.microsoft.com/office/powerpoint/2010/main" val="3279193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E1067E00-6EA5-4317-818F-0FF340087995}"/>
              </a:ext>
            </a:extLst>
          </p:cNvPr>
          <p:cNvPicPr>
            <a:picLocks noChangeAspect="1"/>
          </p:cNvPicPr>
          <p:nvPr/>
        </p:nvPicPr>
        <p:blipFill rotWithShape="1">
          <a:blip r:embed="rId3"/>
          <a:srcRect t="8618" b="26165"/>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58FF1-453C-411A-9E98-BC6F8E2527DA}"/>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Other Questions </a:t>
            </a:r>
          </a:p>
        </p:txBody>
      </p:sp>
    </p:spTree>
    <p:extLst>
      <p:ext uri="{BB962C8B-B14F-4D97-AF65-F5344CB8AC3E}">
        <p14:creationId xmlns:p14="http://schemas.microsoft.com/office/powerpoint/2010/main" val="311233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5F2C83-3522-41A7-BE67-3EB29C647F20}"/>
              </a:ext>
            </a:extLst>
          </p:cNvPr>
          <p:cNvSpPr>
            <a:spLocks noGrp="1"/>
          </p:cNvSpPr>
          <p:nvPr>
            <p:ph type="title"/>
          </p:nvPr>
        </p:nvSpPr>
        <p:spPr>
          <a:xfrm>
            <a:off x="1043631" y="809898"/>
            <a:ext cx="9942716" cy="1378364"/>
          </a:xfrm>
        </p:spPr>
        <p:txBody>
          <a:bodyPr anchor="ctr">
            <a:normAutofit fontScale="90000"/>
          </a:bodyPr>
          <a:lstStyle/>
          <a:p>
            <a:pPr algn="ctr"/>
            <a:r>
              <a:rPr lang="en-CA" sz="4800" b="1" dirty="0"/>
              <a:t>Speakers and Facilitators – SickKids &amp; VAW</a:t>
            </a:r>
          </a:p>
        </p:txBody>
      </p:sp>
      <p:sp>
        <p:nvSpPr>
          <p:cNvPr id="3" name="Content Placeholder 2">
            <a:extLst>
              <a:ext uri="{FF2B5EF4-FFF2-40B4-BE49-F238E27FC236}">
                <a16:creationId xmlns:a16="http://schemas.microsoft.com/office/drawing/2014/main" id="{5D197331-2628-47F4-BC16-14A073291346}"/>
              </a:ext>
            </a:extLst>
          </p:cNvPr>
          <p:cNvSpPr>
            <a:spLocks noGrp="1"/>
          </p:cNvSpPr>
          <p:nvPr>
            <p:ph idx="1"/>
          </p:nvPr>
        </p:nvSpPr>
        <p:spPr>
          <a:xfrm>
            <a:off x="195859" y="2560321"/>
            <a:ext cx="11800285" cy="4133087"/>
          </a:xfrm>
        </p:spPr>
        <p:txBody>
          <a:bodyPr vert="horz" lIns="91440" tIns="45720" rIns="91440" bIns="45720" rtlCol="0" anchor="ctr">
            <a:normAutofit/>
          </a:bodyPr>
          <a:lstStyle/>
          <a:p>
            <a:r>
              <a:rPr lang="en-CA" sz="3200" dirty="0">
                <a:cs typeface="Calibri" panose="020F0502020204030204"/>
              </a:rPr>
              <a:t>Laurie Streitenberger, Senior Manager Infection Prevention and Control [SickKids]</a:t>
            </a:r>
          </a:p>
          <a:p>
            <a:r>
              <a:rPr lang="en-CA" sz="3200" dirty="0">
                <a:cs typeface="Calibri" panose="020F0502020204030204"/>
              </a:rPr>
              <a:t>Anna Cotic, Occupational Hygienist [SickKids]</a:t>
            </a:r>
          </a:p>
          <a:p>
            <a:r>
              <a:rPr lang="en-CA" sz="3200">
                <a:cs typeface="Calibri" panose="020F0502020204030204"/>
              </a:rPr>
              <a:t>Alice Heisey</a:t>
            </a:r>
            <a:r>
              <a:rPr lang="en-CA" sz="3200" dirty="0">
                <a:cs typeface="Calibri" panose="020F0502020204030204"/>
              </a:rPr>
              <a:t>, Team Lead Covid-19 Testing Center [SickKids]</a:t>
            </a:r>
          </a:p>
          <a:p>
            <a:r>
              <a:rPr lang="en-CA" sz="3200" dirty="0">
                <a:cs typeface="Calibri" panose="020F0502020204030204"/>
              </a:rPr>
              <a:t>Jasmine Aloysius, Youth Volunteer [Mary Ward CSS]</a:t>
            </a:r>
          </a:p>
          <a:p>
            <a:r>
              <a:rPr lang="en-CA" sz="3200" dirty="0">
                <a:cs typeface="Calibri" panose="020F0502020204030204"/>
              </a:rPr>
              <a:t>Ambuja Banerjee, VAW IPAC Champion [VAW Network]</a:t>
            </a:r>
          </a:p>
          <a:p>
            <a:r>
              <a:rPr lang="en-CA" sz="3200" dirty="0">
                <a:cs typeface="Calibri" panose="020F0502020204030204"/>
              </a:rPr>
              <a:t>Chitra Gnanasabesan, Senior Project Manager [SickKids]</a:t>
            </a:r>
          </a:p>
          <a:p>
            <a:pPr marL="0" indent="0">
              <a:buNone/>
            </a:pPr>
            <a:endParaRPr lang="en-CA" sz="2000" dirty="0">
              <a:cs typeface="Calibri" panose="020F0502020204030204"/>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01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5F2C83-3522-41A7-BE67-3EB29C647F20}"/>
              </a:ext>
            </a:extLst>
          </p:cNvPr>
          <p:cNvSpPr>
            <a:spLocks noGrp="1"/>
          </p:cNvSpPr>
          <p:nvPr>
            <p:ph type="title"/>
          </p:nvPr>
        </p:nvSpPr>
        <p:spPr>
          <a:xfrm>
            <a:off x="1043631" y="809898"/>
            <a:ext cx="9942716" cy="1554480"/>
          </a:xfrm>
        </p:spPr>
        <p:txBody>
          <a:bodyPr anchor="ctr">
            <a:normAutofit/>
          </a:bodyPr>
          <a:lstStyle/>
          <a:p>
            <a:pPr algn="ctr"/>
            <a:r>
              <a:rPr lang="en-CA" sz="4800" b="1" dirty="0"/>
              <a:t>Introduction – context worth noting</a:t>
            </a:r>
          </a:p>
        </p:txBody>
      </p:sp>
      <p:sp>
        <p:nvSpPr>
          <p:cNvPr id="3" name="Content Placeholder 2">
            <a:extLst>
              <a:ext uri="{FF2B5EF4-FFF2-40B4-BE49-F238E27FC236}">
                <a16:creationId xmlns:a16="http://schemas.microsoft.com/office/drawing/2014/main" id="{5D197331-2628-47F4-BC16-14A073291346}"/>
              </a:ext>
            </a:extLst>
          </p:cNvPr>
          <p:cNvSpPr>
            <a:spLocks noGrp="1"/>
          </p:cNvSpPr>
          <p:nvPr>
            <p:ph idx="1"/>
          </p:nvPr>
        </p:nvSpPr>
        <p:spPr>
          <a:xfrm>
            <a:off x="463692" y="3017522"/>
            <a:ext cx="11083874" cy="3124658"/>
          </a:xfrm>
        </p:spPr>
        <p:txBody>
          <a:bodyPr vert="horz" lIns="91440" tIns="45720" rIns="91440" bIns="45720" rtlCol="0" anchor="ctr">
            <a:noAutofit/>
          </a:bodyPr>
          <a:lstStyle/>
          <a:p>
            <a:r>
              <a:rPr lang="en-CA" dirty="0">
                <a:cs typeface="Calibri" panose="020F0502020204030204"/>
              </a:rPr>
              <a:t>The guidance on COVID-19 is evolving as new information becomes available about the virus and the variants, and as COVID-19 rates change</a:t>
            </a:r>
          </a:p>
          <a:p>
            <a:r>
              <a:rPr lang="en-CA" dirty="0">
                <a:cs typeface="Calibri" panose="020F0502020204030204"/>
              </a:rPr>
              <a:t>The information in this presentation reflects what is presently known given up-to-date evidence, and is current as of </a:t>
            </a:r>
            <a:r>
              <a:rPr lang="en-CA" b="1" i="1" dirty="0">
                <a:cs typeface="Calibri" panose="020F0502020204030204"/>
              </a:rPr>
              <a:t>October 2021</a:t>
            </a:r>
          </a:p>
          <a:p>
            <a:r>
              <a:rPr lang="en-CA" dirty="0">
                <a:cs typeface="Calibri" panose="020F0502020204030204"/>
              </a:rPr>
              <a:t>The information presented is to support the questions you asked</a:t>
            </a:r>
          </a:p>
          <a:p>
            <a:r>
              <a:rPr lang="en-CA" dirty="0">
                <a:cs typeface="Calibri" panose="020F0502020204030204"/>
              </a:rPr>
              <a:t>The speaker panel was hand-selected for their expertise, and specifically keeping you in mind</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46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9691E-77E4-4136-A9CA-C0746E568849}"/>
              </a:ext>
            </a:extLst>
          </p:cNvPr>
          <p:cNvSpPr>
            <a:spLocks noGrp="1"/>
          </p:cNvSpPr>
          <p:nvPr>
            <p:ph type="title"/>
          </p:nvPr>
        </p:nvSpPr>
        <p:spPr>
          <a:xfrm>
            <a:off x="1043631" y="809898"/>
            <a:ext cx="9942716" cy="1554480"/>
          </a:xfrm>
        </p:spPr>
        <p:txBody>
          <a:bodyPr anchor="ctr">
            <a:normAutofit/>
          </a:bodyPr>
          <a:lstStyle/>
          <a:p>
            <a:pPr algn="ctr"/>
            <a:r>
              <a:rPr lang="en-CA" sz="4800" b="1" dirty="0"/>
              <a:t>Scenarios – overview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AD874D3-8C81-4191-8067-A3F0AB1F26A9}"/>
              </a:ext>
            </a:extLst>
          </p:cNvPr>
          <p:cNvSpPr txBox="1"/>
          <p:nvPr/>
        </p:nvSpPr>
        <p:spPr>
          <a:xfrm>
            <a:off x="640079" y="2508070"/>
            <a:ext cx="10907487" cy="3908762"/>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CA" sz="3100" dirty="0">
                <a:effectLst/>
                <a:latin typeface="Calibri" panose="020F0502020204030204" pitchFamily="34" charset="0"/>
                <a:ea typeface="Times New Roman" panose="02020603050405020304" pitchFamily="18" charset="0"/>
              </a:rPr>
              <a:t>Why do we need to wear a mask,</a:t>
            </a:r>
            <a:r>
              <a:rPr lang="en-CA" sz="3100" dirty="0">
                <a:latin typeface="Calibri" panose="020F0502020204030204" pitchFamily="34" charset="0"/>
                <a:ea typeface="Times New Roman" panose="02020603050405020304" pitchFamily="18" charset="0"/>
              </a:rPr>
              <a:t> and h</a:t>
            </a:r>
            <a:r>
              <a:rPr lang="en-CA" sz="3100" dirty="0">
                <a:effectLst/>
                <a:latin typeface="Calibri" panose="020F0502020204030204" pitchFamily="34" charset="0"/>
                <a:ea typeface="Times New Roman" panose="02020603050405020304" pitchFamily="18" charset="0"/>
              </a:rPr>
              <a:t>ow can we do hand washing well? </a:t>
            </a:r>
          </a:p>
          <a:p>
            <a:pPr marL="342900" marR="0" lvl="0" indent="-342900">
              <a:spcBef>
                <a:spcPts val="0"/>
              </a:spcBef>
              <a:spcAft>
                <a:spcPts val="0"/>
              </a:spcAft>
              <a:buFont typeface="+mj-lt"/>
              <a:buAutoNum type="arabicPeriod"/>
            </a:pPr>
            <a:r>
              <a:rPr lang="en-CA" sz="3100" dirty="0">
                <a:effectLst/>
                <a:latin typeface="Calibri" panose="020F0502020204030204" pitchFamily="34" charset="0"/>
                <a:ea typeface="Times New Roman" panose="02020603050405020304" pitchFamily="18" charset="0"/>
              </a:rPr>
              <a:t>Why is it important to get vaccinated,</a:t>
            </a:r>
            <a:r>
              <a:rPr lang="en-CA" sz="3100" dirty="0">
                <a:latin typeface="Calibri" panose="020F0502020204030204" pitchFamily="34" charset="0"/>
                <a:ea typeface="Times New Roman" panose="02020603050405020304" pitchFamily="18" charset="0"/>
              </a:rPr>
              <a:t> and w</a:t>
            </a:r>
            <a:r>
              <a:rPr lang="en-CA" sz="3100" dirty="0">
                <a:effectLst/>
                <a:latin typeface="Calibri" panose="020F0502020204030204" pitchFamily="34" charset="0"/>
                <a:ea typeface="Times New Roman" panose="02020603050405020304" pitchFamily="18" charset="0"/>
              </a:rPr>
              <a:t>hat are the side effects of vaccines in children? </a:t>
            </a:r>
          </a:p>
          <a:p>
            <a:pPr marL="342900" marR="0" lvl="0" indent="-342900">
              <a:spcBef>
                <a:spcPts val="0"/>
              </a:spcBef>
              <a:spcAft>
                <a:spcPts val="0"/>
              </a:spcAft>
              <a:buFont typeface="+mj-lt"/>
              <a:buAutoNum type="arabicPeriod"/>
            </a:pPr>
            <a:r>
              <a:rPr lang="en-CA" sz="3100" dirty="0">
                <a:effectLst/>
                <a:latin typeface="Calibri" panose="020F0502020204030204" pitchFamily="34" charset="0"/>
                <a:ea typeface="Times New Roman" panose="02020603050405020304" pitchFamily="18" charset="0"/>
              </a:rPr>
              <a:t>Why is COVID-19 testing for children important? </a:t>
            </a:r>
            <a:endParaRPr lang="en-CA" sz="3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CA" sz="3100" dirty="0">
                <a:latin typeface="Calibri" panose="020F0502020204030204" pitchFamily="34" charset="0"/>
                <a:ea typeface="Calibri" panose="020F0502020204030204" pitchFamily="34" charset="0"/>
              </a:rPr>
              <a:t>Mom has COVID-like symptoms, how do I protect myself?</a:t>
            </a:r>
          </a:p>
          <a:p>
            <a:pPr marL="342900" marR="0" lvl="0" indent="-342900">
              <a:spcBef>
                <a:spcPts val="0"/>
              </a:spcBef>
              <a:spcAft>
                <a:spcPts val="0"/>
              </a:spcAft>
              <a:buFont typeface="+mj-lt"/>
              <a:buAutoNum type="arabicPeriod"/>
            </a:pPr>
            <a:r>
              <a:rPr lang="en-CA" sz="3100" dirty="0">
                <a:effectLst/>
                <a:latin typeface="Calibri" panose="020F0502020204030204" pitchFamily="34" charset="0"/>
                <a:ea typeface="Calibri" panose="020F0502020204030204" pitchFamily="34" charset="0"/>
              </a:rPr>
              <a:t>Don’t be afraid to let someone know that you have a runny nose</a:t>
            </a:r>
          </a:p>
          <a:p>
            <a:pPr marR="0" lvl="0">
              <a:spcBef>
                <a:spcPts val="0"/>
              </a:spcBef>
              <a:spcAft>
                <a:spcPts val="0"/>
              </a:spcAft>
            </a:pPr>
            <a:endParaRPr lang="en-CA" sz="3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4020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B2B06-2558-402F-9776-BB54D955FF4A}"/>
              </a:ext>
            </a:extLst>
          </p:cNvPr>
          <p:cNvSpPr>
            <a:spLocks noGrp="1"/>
          </p:cNvSpPr>
          <p:nvPr>
            <p:ph type="title"/>
          </p:nvPr>
        </p:nvSpPr>
        <p:spPr>
          <a:xfrm>
            <a:off x="589560" y="513853"/>
            <a:ext cx="4560584" cy="1470395"/>
          </a:xfrm>
        </p:spPr>
        <p:txBody>
          <a:bodyPr anchor="ctr">
            <a:normAutofit fontScale="90000"/>
          </a:bodyPr>
          <a:lstStyle/>
          <a:p>
            <a:br>
              <a:rPr lang="en-CA" sz="2700" b="1" dirty="0"/>
            </a:br>
            <a:r>
              <a:rPr lang="en-CA" sz="3100" b="1" dirty="0">
                <a:solidFill>
                  <a:srgbClr val="C00000"/>
                </a:solidFill>
              </a:rPr>
              <a:t>Scenario 1: </a:t>
            </a:r>
            <a:r>
              <a:rPr lang="en-US" sz="3100" b="1" i="1" dirty="0">
                <a:solidFill>
                  <a:srgbClr val="C00000"/>
                </a:solidFill>
              </a:rPr>
              <a:t>Going to the grocery store with mom to pick up Halloween candies</a:t>
            </a:r>
            <a:br>
              <a:rPr lang="en-US" sz="1600" dirty="0"/>
            </a:br>
            <a:endParaRPr lang="en-CA" sz="1600" dirty="0"/>
          </a:p>
        </p:txBody>
      </p:sp>
      <p:grpSp>
        <p:nvGrpSpPr>
          <p:cNvPr id="62" name="Group 6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3" name="Rectangle 6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F2BF39-7179-4011-8BEB-5031A831F1A8}"/>
              </a:ext>
            </a:extLst>
          </p:cNvPr>
          <p:cNvSpPr>
            <a:spLocks noGrp="1"/>
          </p:cNvSpPr>
          <p:nvPr>
            <p:ph idx="1"/>
          </p:nvPr>
        </p:nvSpPr>
        <p:spPr>
          <a:xfrm>
            <a:off x="563193" y="2543009"/>
            <a:ext cx="4559425" cy="3979585"/>
          </a:xfrm>
        </p:spPr>
        <p:txBody>
          <a:bodyPr anchor="ctr">
            <a:normAutofit/>
          </a:bodyPr>
          <a:lstStyle/>
          <a:p>
            <a:pPr marL="0" indent="0">
              <a:buNone/>
            </a:pPr>
            <a:r>
              <a:rPr lang="en-US" sz="1700" b="1" dirty="0">
                <a:solidFill>
                  <a:srgbClr val="0033CC"/>
                </a:solidFill>
              </a:rPr>
              <a:t>It’s almost Halloween and it’s time to get some candies from the grocery store. I get to do trick or treating this year with my friends, that’s exciting. To go inside the store, I must first wear my mask, that’s what the sign on the door says.</a:t>
            </a:r>
          </a:p>
          <a:p>
            <a:pPr marL="0" indent="0">
              <a:buNone/>
            </a:pPr>
            <a:r>
              <a:rPr lang="en-US" sz="1700" b="1" dirty="0">
                <a:solidFill>
                  <a:srgbClr val="0033CC"/>
                </a:solidFill>
              </a:rPr>
              <a:t>Mom found a spot to park our car but far away from the store, I guess everyone is here to buy Halloween candies and decorations. We came to the front of the store, and I realized that I forgot my mask in the car. Oh no, I have to walk all the way back to the car to get it.</a:t>
            </a:r>
          </a:p>
          <a:p>
            <a:pPr marL="0" indent="0">
              <a:buNone/>
            </a:pPr>
            <a:r>
              <a:rPr lang="en-US" sz="1700" b="1" dirty="0">
                <a:solidFill>
                  <a:srgbClr val="0033CC"/>
                </a:solidFill>
              </a:rPr>
              <a:t>Why can’t I go into the store without a mask, it’ll be a quick visit?</a:t>
            </a:r>
          </a:p>
          <a:p>
            <a:pPr marL="0" indent="0">
              <a:buNone/>
            </a:pPr>
            <a:endParaRPr lang="en-US" sz="1700" dirty="0"/>
          </a:p>
          <a:p>
            <a:pPr marL="0" indent="0">
              <a:buNone/>
            </a:pPr>
            <a:endParaRPr lang="en-US" sz="1700" dirty="0"/>
          </a:p>
          <a:p>
            <a:pPr marL="0" indent="0">
              <a:buNone/>
            </a:pPr>
            <a:endParaRPr lang="en-CA" sz="1700" dirty="0"/>
          </a:p>
        </p:txBody>
      </p:sp>
      <p:sp>
        <p:nvSpPr>
          <p:cNvPr id="68" name="Rectangle 6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939F1B5C-2595-4787-95AC-19B371EFD090}"/>
              </a:ext>
            </a:extLst>
          </p:cNvPr>
          <p:cNvPicPr>
            <a:picLocks noChangeAspect="1"/>
          </p:cNvPicPr>
          <p:nvPr/>
        </p:nvPicPr>
        <p:blipFill rotWithShape="1">
          <a:blip r:embed="rId3">
            <a:extLst>
              <a:ext uri="{28A0092B-C50C-407E-A947-70E740481C1C}">
                <a14:useLocalDpi xmlns:a14="http://schemas.microsoft.com/office/drawing/2010/main" val="0"/>
              </a:ext>
            </a:extLst>
          </a:blip>
          <a:srcRect l="13782" r="15298" b="2"/>
          <a:stretch/>
        </p:blipFill>
        <p:spPr>
          <a:xfrm>
            <a:off x="5977788" y="799352"/>
            <a:ext cx="5425410" cy="5259296"/>
          </a:xfrm>
          <a:prstGeom prst="rect">
            <a:avLst/>
          </a:prstGeom>
        </p:spPr>
      </p:pic>
      <p:sp>
        <p:nvSpPr>
          <p:cNvPr id="21" name="TextBox 20">
            <a:extLst>
              <a:ext uri="{FF2B5EF4-FFF2-40B4-BE49-F238E27FC236}">
                <a16:creationId xmlns:a16="http://schemas.microsoft.com/office/drawing/2014/main" id="{BAE525B0-5FAC-458A-9EE4-147A89AAE1E7}"/>
              </a:ext>
            </a:extLst>
          </p:cNvPr>
          <p:cNvSpPr txBox="1"/>
          <p:nvPr/>
        </p:nvSpPr>
        <p:spPr>
          <a:xfrm>
            <a:off x="5539409" y="6060929"/>
            <a:ext cx="6427303" cy="338554"/>
          </a:xfrm>
          <a:prstGeom prst="rect">
            <a:avLst/>
          </a:prstGeom>
          <a:noFill/>
        </p:spPr>
        <p:txBody>
          <a:bodyPr wrap="square">
            <a:spAutoFit/>
          </a:bodyPr>
          <a:lstStyle/>
          <a:p>
            <a:pPr algn="ctr"/>
            <a:r>
              <a:rPr lang="en-CA" sz="800" dirty="0"/>
              <a:t>https://www.dreamstime.com/cartoon-people-choosing-buying-fresh-products-grocery-store-vector-flat-illustration-colorful-man-woman-shopper-supermarket-image182423630</a:t>
            </a:r>
          </a:p>
        </p:txBody>
      </p:sp>
    </p:spTree>
    <p:extLst>
      <p:ext uri="{BB962C8B-B14F-4D97-AF65-F5344CB8AC3E}">
        <p14:creationId xmlns:p14="http://schemas.microsoft.com/office/powerpoint/2010/main" val="295915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2C2630A2-40BE-43BB-8688-0704ABB7D4F3}"/>
              </a:ext>
            </a:extLst>
          </p:cNvPr>
          <p:cNvGraphicFramePr/>
          <p:nvPr>
            <p:extLst>
              <p:ext uri="{D42A27DB-BD31-4B8C-83A1-F6EECF244321}">
                <p14:modId xmlns:p14="http://schemas.microsoft.com/office/powerpoint/2010/main" val="2468479502"/>
              </p:ext>
            </p:extLst>
          </p:nvPr>
        </p:nvGraphicFramePr>
        <p:xfrm>
          <a:off x="223936" y="172777"/>
          <a:ext cx="7899396" cy="6395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D56F2B-F6A7-4DDE-B643-8BE26653F453}"/>
              </a:ext>
            </a:extLst>
          </p:cNvPr>
          <p:cNvPicPr>
            <a:picLocks noChangeAspect="1"/>
          </p:cNvPicPr>
          <p:nvPr/>
        </p:nvPicPr>
        <p:blipFill rotWithShape="1">
          <a:blip r:embed="rId8"/>
          <a:srcRect r="-3" b="-3"/>
          <a:stretch/>
        </p:blipFill>
        <p:spPr>
          <a:xfrm>
            <a:off x="6546573" y="1081185"/>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19" name="TextBox 18">
            <a:extLst>
              <a:ext uri="{FF2B5EF4-FFF2-40B4-BE49-F238E27FC236}">
                <a16:creationId xmlns:a16="http://schemas.microsoft.com/office/drawing/2014/main" id="{75DD6B08-4D5F-4083-9C94-0D4501EA95D4}"/>
              </a:ext>
            </a:extLst>
          </p:cNvPr>
          <p:cNvSpPr txBox="1"/>
          <p:nvPr/>
        </p:nvSpPr>
        <p:spPr>
          <a:xfrm>
            <a:off x="1391478" y="6642556"/>
            <a:ext cx="6096000" cy="215444"/>
          </a:xfrm>
          <a:prstGeom prst="rect">
            <a:avLst/>
          </a:prstGeom>
          <a:noFill/>
        </p:spPr>
        <p:txBody>
          <a:bodyPr wrap="square">
            <a:spAutoFit/>
          </a:bodyPr>
          <a:lstStyle/>
          <a:p>
            <a:pPr algn="ctr"/>
            <a:r>
              <a:rPr lang="en-CA" sz="800" dirty="0"/>
              <a:t>https://www.mayoclinichealthsystem.org/hometown-health/speaking-of-health/debunked-myths-about-face-masks</a:t>
            </a:r>
          </a:p>
        </p:txBody>
      </p:sp>
    </p:spTree>
    <p:extLst>
      <p:ext uri="{BB962C8B-B14F-4D97-AF65-F5344CB8AC3E}">
        <p14:creationId xmlns:p14="http://schemas.microsoft.com/office/powerpoint/2010/main" val="58765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C42C8-EE7D-4D61-B173-A23D77D4D750}"/>
              </a:ext>
            </a:extLst>
          </p:cNvPr>
          <p:cNvSpPr>
            <a:spLocks noGrp="1"/>
          </p:cNvSpPr>
          <p:nvPr>
            <p:ph type="title"/>
          </p:nvPr>
        </p:nvSpPr>
        <p:spPr>
          <a:xfrm>
            <a:off x="793662" y="386930"/>
            <a:ext cx="10066122" cy="1298448"/>
          </a:xfrm>
        </p:spPr>
        <p:txBody>
          <a:bodyPr anchor="b">
            <a:normAutofit/>
          </a:bodyPr>
          <a:lstStyle/>
          <a:p>
            <a:pPr algn="ctr"/>
            <a:r>
              <a:rPr lang="en-CA" sz="4800" b="1" dirty="0"/>
              <a:t>Let’s think about masking …</a:t>
            </a:r>
          </a:p>
        </p:txBody>
      </p:sp>
      <p:sp>
        <p:nvSpPr>
          <p:cNvPr id="11"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96919-1948-49E9-8D45-B57DAD379D28}"/>
              </a:ext>
            </a:extLst>
          </p:cNvPr>
          <p:cNvSpPr>
            <a:spLocks noGrp="1"/>
          </p:cNvSpPr>
          <p:nvPr>
            <p:ph idx="1"/>
          </p:nvPr>
        </p:nvSpPr>
        <p:spPr>
          <a:xfrm>
            <a:off x="159549" y="2471364"/>
            <a:ext cx="7731733" cy="3999706"/>
          </a:xfrm>
        </p:spPr>
        <p:txBody>
          <a:bodyPr anchor="ctr">
            <a:normAutofit fontScale="92500" lnSpcReduction="20000"/>
          </a:bodyPr>
          <a:lstStyle/>
          <a:p>
            <a:r>
              <a:rPr lang="en-CA" sz="2700" dirty="0"/>
              <a:t>COVID is transmitted by germs coming from our respiratory tract that can be spread to others by such activities as talking, laughing, singing, coughing, or sneezing.  </a:t>
            </a:r>
          </a:p>
          <a:p>
            <a:r>
              <a:rPr lang="en-CA" sz="2700" dirty="0"/>
              <a:t>Wearing a mask helps to keep these germs to ourselves</a:t>
            </a:r>
            <a:endParaRPr lang="en-US" sz="2700" dirty="0"/>
          </a:p>
          <a:p>
            <a:r>
              <a:rPr lang="en-US" sz="2700" dirty="0"/>
              <a:t>Mask is fitting properly (nose and mouth covered)</a:t>
            </a:r>
          </a:p>
          <a:p>
            <a:r>
              <a:rPr lang="en-US" sz="2700" dirty="0"/>
              <a:t>Maintain physical distance from others in the store</a:t>
            </a:r>
          </a:p>
          <a:p>
            <a:r>
              <a:rPr lang="en-US" sz="2700" dirty="0"/>
              <a:t>Don’t remove your mask when speaking with anyone – if it’s necessary because they can’t understand you, maintain at least 2m from anyone while your mask is off</a:t>
            </a:r>
          </a:p>
          <a:p>
            <a:r>
              <a:rPr lang="en-US" sz="2700" dirty="0"/>
              <a:t>Clean your hands with hand sanitizer when you leave the store (if they don’t supply it, use yours)</a:t>
            </a:r>
          </a:p>
          <a:p>
            <a:pPr marL="0" indent="0">
              <a:buNone/>
            </a:pPr>
            <a:endParaRPr lang="en-CA" sz="1700" dirty="0"/>
          </a:p>
        </p:txBody>
      </p:sp>
      <p:pic>
        <p:nvPicPr>
          <p:cNvPr id="7" name="Picture 6" descr="Icon&#10;&#10;Description automatically generated">
            <a:extLst>
              <a:ext uri="{FF2B5EF4-FFF2-40B4-BE49-F238E27FC236}">
                <a16:creationId xmlns:a16="http://schemas.microsoft.com/office/drawing/2014/main" id="{F8C04724-B60C-46F0-8686-CD574F8C74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50619" y="2471364"/>
            <a:ext cx="3213720" cy="3213720"/>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65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FFCC302-0B8F-4917-89CD-3A8190C4A959}"/>
              </a:ext>
            </a:extLst>
          </p:cNvPr>
          <p:cNvPicPr>
            <a:picLocks noChangeAspect="1"/>
          </p:cNvPicPr>
          <p:nvPr/>
        </p:nvPicPr>
        <p:blipFill rotWithShape="1">
          <a:blip r:embed="rId3"/>
          <a:srcRect l="11711" r="2208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8" name="Diagram 7">
            <a:extLst>
              <a:ext uri="{FF2B5EF4-FFF2-40B4-BE49-F238E27FC236}">
                <a16:creationId xmlns:a16="http://schemas.microsoft.com/office/drawing/2014/main" id="{2C2630A2-40BE-43BB-8688-0704ABB7D4F3}"/>
              </a:ext>
            </a:extLst>
          </p:cNvPr>
          <p:cNvGraphicFramePr/>
          <p:nvPr>
            <p:extLst>
              <p:ext uri="{D42A27DB-BD31-4B8C-83A1-F6EECF244321}">
                <p14:modId xmlns:p14="http://schemas.microsoft.com/office/powerpoint/2010/main" val="652834291"/>
              </p:ext>
            </p:extLst>
          </p:nvPr>
        </p:nvGraphicFramePr>
        <p:xfrm>
          <a:off x="255645" y="2872899"/>
          <a:ext cx="4243589" cy="3320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33B87892-FF15-4818-A41F-99D00729DFBB}"/>
              </a:ext>
            </a:extLst>
          </p:cNvPr>
          <p:cNvSpPr txBox="1"/>
          <p:nvPr/>
        </p:nvSpPr>
        <p:spPr>
          <a:xfrm>
            <a:off x="6463613" y="6642546"/>
            <a:ext cx="6092890" cy="215444"/>
          </a:xfrm>
          <a:prstGeom prst="rect">
            <a:avLst/>
          </a:prstGeom>
          <a:noFill/>
        </p:spPr>
        <p:txBody>
          <a:bodyPr wrap="square">
            <a:spAutoFit/>
          </a:bodyPr>
          <a:lstStyle/>
          <a:p>
            <a:pPr algn="ctr"/>
            <a:r>
              <a:rPr lang="en-CA" sz="800" dirty="0"/>
              <a:t>https://www.treatedwell.com/washing-your-hands-could-save-your-life/</a:t>
            </a:r>
          </a:p>
        </p:txBody>
      </p:sp>
    </p:spTree>
    <p:extLst>
      <p:ext uri="{BB962C8B-B14F-4D97-AF65-F5344CB8AC3E}">
        <p14:creationId xmlns:p14="http://schemas.microsoft.com/office/powerpoint/2010/main" val="1477134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79D1CC667F4545823E0A694B0097BA" ma:contentTypeVersion="7" ma:contentTypeDescription="Create a new document." ma:contentTypeScope="" ma:versionID="2be5fe7c6e542eaa8a2cdae832456aea">
  <xsd:schema xmlns:xsd="http://www.w3.org/2001/XMLSchema" xmlns:xs="http://www.w3.org/2001/XMLSchema" xmlns:p="http://schemas.microsoft.com/office/2006/metadata/properties" xmlns:ns3="686afffd-7d62-4996-95d7-e32bed2d2837" xmlns:ns4="e375c567-e8f5-4390-bdc0-7b294fa2ac74" targetNamespace="http://schemas.microsoft.com/office/2006/metadata/properties" ma:root="true" ma:fieldsID="33eec2173dc5329f4cc49d0794fa4f47" ns3:_="" ns4:_="">
    <xsd:import namespace="686afffd-7d62-4996-95d7-e32bed2d2837"/>
    <xsd:import namespace="e375c567-e8f5-4390-bdc0-7b294fa2ac7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afffd-7d62-4996-95d7-e32bed2d2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75c567-e8f5-4390-bdc0-7b294fa2ac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759CD0-9C97-4E88-802C-222FC8959B46}">
  <ds:schemaRefs>
    <ds:schemaRef ds:uri="http://schemas.microsoft.com/office/2006/metadata/properties"/>
    <ds:schemaRef ds:uri="http://schemas.microsoft.com/office/2006/documentManagement/types"/>
    <ds:schemaRef ds:uri="e375c567-e8f5-4390-bdc0-7b294fa2ac74"/>
    <ds:schemaRef ds:uri="http://purl.org/dc/dcmitype/"/>
    <ds:schemaRef ds:uri="http://schemas.microsoft.com/office/infopath/2007/PartnerControls"/>
    <ds:schemaRef ds:uri="http://purl.org/dc/terms/"/>
    <ds:schemaRef ds:uri="http://schemas.openxmlformats.org/package/2006/metadata/core-properties"/>
    <ds:schemaRef ds:uri="686afffd-7d62-4996-95d7-e32bed2d2837"/>
    <ds:schemaRef ds:uri="http://www.w3.org/XML/1998/namespace"/>
    <ds:schemaRef ds:uri="http://purl.org/dc/elements/1.1/"/>
  </ds:schemaRefs>
</ds:datastoreItem>
</file>

<file path=customXml/itemProps2.xml><?xml version="1.0" encoding="utf-8"?>
<ds:datastoreItem xmlns:ds="http://schemas.openxmlformats.org/officeDocument/2006/customXml" ds:itemID="{7527C2D2-CB34-4F10-8E55-672CC29DAD98}">
  <ds:schemaRefs>
    <ds:schemaRef ds:uri="http://schemas.microsoft.com/sharepoint/v3/contenttype/forms"/>
  </ds:schemaRefs>
</ds:datastoreItem>
</file>

<file path=customXml/itemProps3.xml><?xml version="1.0" encoding="utf-8"?>
<ds:datastoreItem xmlns:ds="http://schemas.openxmlformats.org/officeDocument/2006/customXml" ds:itemID="{8F0F79B6-DDA0-4656-94C2-AA2C38C6CFA1}">
  <ds:schemaRefs>
    <ds:schemaRef ds:uri="686afffd-7d62-4996-95d7-e32bed2d2837"/>
    <ds:schemaRef ds:uri="e375c567-e8f5-4390-bdc0-7b294fa2ac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2520</TotalTime>
  <Words>3443</Words>
  <Application>Microsoft Office PowerPoint</Application>
  <PresentationFormat>Widescreen</PresentationFormat>
  <Paragraphs>309</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vt:lpstr>
      <vt:lpstr>Calibri</vt:lpstr>
      <vt:lpstr>Calibri Light</vt:lpstr>
      <vt:lpstr>Open Sans</vt:lpstr>
      <vt:lpstr>Roboto</vt:lpstr>
      <vt:lpstr>Wingdings</vt:lpstr>
      <vt:lpstr>Office Theme</vt:lpstr>
      <vt:lpstr> “Children Fight against COVID-19”  October 15th, 2021</vt:lpstr>
      <vt:lpstr>Topics </vt:lpstr>
      <vt:lpstr>Speakers and Facilitators – SickKids &amp; VAW</vt:lpstr>
      <vt:lpstr>Introduction – context worth noting</vt:lpstr>
      <vt:lpstr>Scenarios – overview </vt:lpstr>
      <vt:lpstr> Scenario 1: Going to the grocery store with mom to pick up Halloween candies </vt:lpstr>
      <vt:lpstr>PowerPoint Presentation</vt:lpstr>
      <vt:lpstr>Let’s think about masking …</vt:lpstr>
      <vt:lpstr>PowerPoint Presentation</vt:lpstr>
      <vt:lpstr>Let’s think about washing hands …</vt:lpstr>
      <vt:lpstr> Scenario 2: Visiting grandparents at their house </vt:lpstr>
      <vt:lpstr>Why is it important to get vaccinated for COVID-19?</vt:lpstr>
      <vt:lpstr>Let’s think about vaccination …</vt:lpstr>
      <vt:lpstr>What are the side effects of vaccine in children?</vt:lpstr>
      <vt:lpstr>How old do you have to be to get vaccinated? </vt:lpstr>
      <vt:lpstr>Scenario 3: My class is going through COVID-19 testing</vt:lpstr>
      <vt:lpstr>Why is it important for children to get  tested for COVID-19? </vt:lpstr>
      <vt:lpstr>Why is it important for children to get  tested for COVID-19?</vt:lpstr>
      <vt:lpstr>PowerPoint Presentation</vt:lpstr>
      <vt:lpstr>What kind of COVID-19 Testing is there? </vt:lpstr>
      <vt:lpstr>GAME 1: Quiz Time!</vt:lpstr>
      <vt:lpstr> Case Study 4: My mom doesn’t look well </vt:lpstr>
      <vt:lpstr>Let's think about COVID-19 symptoms ...</vt:lpstr>
      <vt:lpstr>If “YES” to any symptom, now what? ...</vt:lpstr>
      <vt:lpstr>How do I protect myself at the shelter?</vt:lpstr>
      <vt:lpstr> Case Study 5: We are going on a family trip</vt:lpstr>
      <vt:lpstr>Let’s think about this situation …</vt:lpstr>
      <vt:lpstr>GAME 2: Let’s test your knowledge!</vt:lpstr>
      <vt:lpstr>Other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Bas</dc:creator>
  <cp:lastModifiedBy>Chitra Gnanasabesan</cp:lastModifiedBy>
  <cp:revision>1054</cp:revision>
  <cp:lastPrinted>2021-10-15T17:24:04Z</cp:lastPrinted>
  <dcterms:created xsi:type="dcterms:W3CDTF">2021-02-22T17:16:29Z</dcterms:created>
  <dcterms:modified xsi:type="dcterms:W3CDTF">2021-10-15T19:16:49Z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0x0101008679D1CC667F4545823E0A694B0097BA</vt:lpwstr>
  </property>
</Properties>
</file>