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0"/>
    <p:restoredTop sz="89712"/>
  </p:normalViewPr>
  <p:slideViewPr>
    <p:cSldViewPr snapToGrid="0" snapToObjects="1">
      <p:cViewPr>
        <p:scale>
          <a:sx n="113" d="100"/>
          <a:sy n="113" d="100"/>
        </p:scale>
        <p:origin x="6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EDD3-1161-5A4F-A1A4-B1EB02A69630}" type="datetimeFigureOut">
              <a:rPr lang="en-CA" smtClean="0"/>
              <a:t>2022-01-23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53686-1F35-A741-A969-459D6ABA46C7}" type="slidenum">
              <a:rPr lang="en-CA" smtClean="0"/>
              <a:t>‹#›</a:t>
            </a:fld>
            <a:endParaRPr lang="en-CA"/>
          </a:p>
        </p:txBody>
      </p:sp>
    </p:spTree>
    <p:extLst>
      <p:ext uri="{BB962C8B-B14F-4D97-AF65-F5344CB8AC3E}">
        <p14:creationId xmlns:p14="http://schemas.microsoft.com/office/powerpoint/2010/main" val="261453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Guidance was released on January 12</a:t>
            </a:r>
            <a:r>
              <a:rPr lang="en-CA" baseline="30000" dirty="0"/>
              <a:t>th</a:t>
            </a:r>
            <a:endParaRPr lang="en-CA" dirty="0"/>
          </a:p>
          <a:p>
            <a:r>
              <a:rPr lang="en-CA" dirty="0"/>
              <a:t>	</a:t>
            </a:r>
          </a:p>
        </p:txBody>
      </p:sp>
      <p:sp>
        <p:nvSpPr>
          <p:cNvPr id="4" name="Slide Number Placeholder 3"/>
          <p:cNvSpPr>
            <a:spLocks noGrp="1"/>
          </p:cNvSpPr>
          <p:nvPr>
            <p:ph type="sldNum" sz="quarter" idx="5"/>
          </p:nvPr>
        </p:nvSpPr>
        <p:spPr/>
        <p:txBody>
          <a:bodyPr/>
          <a:lstStyle/>
          <a:p>
            <a:fld id="{60853686-1F35-A741-A969-459D6ABA46C7}" type="slidenum">
              <a:rPr lang="en-CA" smtClean="0"/>
              <a:t>1</a:t>
            </a:fld>
            <a:endParaRPr lang="en-CA"/>
          </a:p>
        </p:txBody>
      </p:sp>
    </p:spTree>
    <p:extLst>
      <p:ext uri="{BB962C8B-B14F-4D97-AF65-F5344CB8AC3E}">
        <p14:creationId xmlns:p14="http://schemas.microsoft.com/office/powerpoint/2010/main" val="76418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purpose of the document is to provide a framework and some direction towards addressing the staff shortages that many agencies are facing due to the current situation with the pandemic. This provide guidance around how to determine </a:t>
            </a:r>
            <a:r>
              <a:rPr lang="en-CA" dirty="0" err="1"/>
              <a:t>whetehr</a:t>
            </a:r>
            <a:r>
              <a:rPr lang="en-CA" dirty="0"/>
              <a:t> or not a staff should consider early return to work to mitigate the staffing shortages. </a:t>
            </a:r>
          </a:p>
        </p:txBody>
      </p:sp>
      <p:sp>
        <p:nvSpPr>
          <p:cNvPr id="4" name="Slide Number Placeholder 3"/>
          <p:cNvSpPr>
            <a:spLocks noGrp="1"/>
          </p:cNvSpPr>
          <p:nvPr>
            <p:ph type="sldNum" sz="quarter" idx="5"/>
          </p:nvPr>
        </p:nvSpPr>
        <p:spPr/>
        <p:txBody>
          <a:bodyPr/>
          <a:lstStyle/>
          <a:p>
            <a:fld id="{60853686-1F35-A741-A969-459D6ABA46C7}" type="slidenum">
              <a:rPr lang="en-CA" smtClean="0"/>
              <a:t>2</a:t>
            </a:fld>
            <a:endParaRPr lang="en-CA"/>
          </a:p>
        </p:txBody>
      </p:sp>
    </p:spTree>
    <p:extLst>
      <p:ext uri="{BB962C8B-B14F-4D97-AF65-F5344CB8AC3E}">
        <p14:creationId xmlns:p14="http://schemas.microsoft.com/office/powerpoint/2010/main" val="302918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the current guidance for cases and close contacts is presented here which is as per the provincial standard, you may have heard something different due to varying local public health policies </a:t>
            </a:r>
          </a:p>
          <a:p>
            <a:pPr marL="171450" indent="-171450">
              <a:buFontTx/>
              <a:buChar char="-"/>
            </a:pPr>
            <a:r>
              <a:rPr lang="en-CA" dirty="0"/>
              <a:t>But as per the </a:t>
            </a:r>
            <a:r>
              <a:rPr lang="en-CA" dirty="0" err="1"/>
              <a:t>pronviincial</a:t>
            </a:r>
            <a:r>
              <a:rPr lang="en-CA" dirty="0"/>
              <a:t> standards, the isolation period is 10 days and do not </a:t>
            </a:r>
            <a:r>
              <a:rPr lang="en-CA" dirty="0" err="1"/>
              <a:t>reuqire</a:t>
            </a:r>
            <a:r>
              <a:rPr lang="en-CA" dirty="0"/>
              <a:t> a negative test to return to work </a:t>
            </a:r>
          </a:p>
          <a:p>
            <a:pPr marL="171450" indent="-171450">
              <a:buFontTx/>
              <a:buChar char="-"/>
            </a:pPr>
            <a:r>
              <a:rPr lang="en-CA" dirty="0"/>
              <a:t>Close contacts of those in highest risk settings should also self isolate and test themselves immediately </a:t>
            </a:r>
          </a:p>
          <a:p>
            <a:pPr marL="171450" indent="-171450">
              <a:buFontTx/>
              <a:buChar char="-"/>
            </a:pPr>
            <a:r>
              <a:rPr lang="en-CA" dirty="0"/>
              <a:t>Close contacts with </a:t>
            </a:r>
            <a:r>
              <a:rPr lang="en-CA" dirty="0" err="1"/>
              <a:t>pcr</a:t>
            </a:r>
            <a:r>
              <a:rPr lang="en-CA" dirty="0"/>
              <a:t> test on day 7 or rat on day 6 and 7 presenting with negative tests on all </a:t>
            </a:r>
            <a:r>
              <a:rPr lang="en-CA" dirty="0" err="1"/>
              <a:t>ests</a:t>
            </a:r>
            <a:r>
              <a:rPr lang="en-CA" dirty="0"/>
              <a:t> can return to work on that day 7 mark </a:t>
            </a:r>
          </a:p>
        </p:txBody>
      </p:sp>
      <p:sp>
        <p:nvSpPr>
          <p:cNvPr id="4" name="Slide Number Placeholder 3"/>
          <p:cNvSpPr>
            <a:spLocks noGrp="1"/>
          </p:cNvSpPr>
          <p:nvPr>
            <p:ph type="sldNum" sz="quarter" idx="5"/>
          </p:nvPr>
        </p:nvSpPr>
        <p:spPr/>
        <p:txBody>
          <a:bodyPr/>
          <a:lstStyle/>
          <a:p>
            <a:fld id="{60853686-1F35-A741-A969-459D6ABA46C7}" type="slidenum">
              <a:rPr lang="en-CA" smtClean="0"/>
              <a:t>3</a:t>
            </a:fld>
            <a:endParaRPr lang="en-CA"/>
          </a:p>
        </p:txBody>
      </p:sp>
    </p:spTree>
    <p:extLst>
      <p:ext uri="{BB962C8B-B14F-4D97-AF65-F5344CB8AC3E}">
        <p14:creationId xmlns:p14="http://schemas.microsoft.com/office/powerpoint/2010/main" val="249671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the guidance, depending on the risk of staff shortages or other shortages at the organization which would impede our ability to provide our services, there are changes that can be applied to determine if staff should be able to return to work sooner or not.  This provides a brief overview of what is presented in the guidance document for those who are mainly testing positive or have had positive exposure </a:t>
            </a:r>
          </a:p>
          <a:p>
            <a:r>
              <a:rPr lang="en-CA" dirty="0"/>
              <a:t>The risk here is not for the setting but rather the staff </a:t>
            </a:r>
            <a:r>
              <a:rPr lang="en-CA" dirty="0" err="1"/>
              <a:t>shrotages</a:t>
            </a:r>
            <a:r>
              <a:rPr lang="en-CA" dirty="0"/>
              <a:t> </a:t>
            </a:r>
          </a:p>
        </p:txBody>
      </p:sp>
      <p:sp>
        <p:nvSpPr>
          <p:cNvPr id="4" name="Slide Number Placeholder 3"/>
          <p:cNvSpPr>
            <a:spLocks noGrp="1"/>
          </p:cNvSpPr>
          <p:nvPr>
            <p:ph type="sldNum" sz="quarter" idx="5"/>
          </p:nvPr>
        </p:nvSpPr>
        <p:spPr/>
        <p:txBody>
          <a:bodyPr/>
          <a:lstStyle/>
          <a:p>
            <a:fld id="{60853686-1F35-A741-A969-459D6ABA46C7}" type="slidenum">
              <a:rPr lang="en-CA" smtClean="0"/>
              <a:t>4</a:t>
            </a:fld>
            <a:endParaRPr lang="en-CA"/>
          </a:p>
        </p:txBody>
      </p:sp>
    </p:spTree>
    <p:extLst>
      <p:ext uri="{BB962C8B-B14F-4D97-AF65-F5344CB8AC3E}">
        <p14:creationId xmlns:p14="http://schemas.microsoft.com/office/powerpoint/2010/main" val="104262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table that was created by SafeHaven that can be used to perform a risk assessment at your organization and to determine where your organization falls in terms of being either low, moderate or high risk as it would better inform the early return to work policy. It is helpful to assess where you fall on this spectrum for various aspects such as services provided, the sites itself, supplies and equipment available and to determine the risk to clients that the current circumstances are presenting as staff are in self-</a:t>
            </a:r>
            <a:r>
              <a:rPr lang="en-CA" dirty="0" err="1"/>
              <a:t>islation</a:t>
            </a:r>
            <a:r>
              <a:rPr lang="en-CA" dirty="0"/>
              <a:t>. Depending on where your organization is falling, that is how to best gauge which early return to work policy you would like to employ at that time. Please keep in mind that your organization may be at a low risk one day, but moderate risk at another time and so this is a rather fluid plan and that staff are made aware of this </a:t>
            </a:r>
          </a:p>
        </p:txBody>
      </p:sp>
      <p:sp>
        <p:nvSpPr>
          <p:cNvPr id="4" name="Slide Number Placeholder 3"/>
          <p:cNvSpPr>
            <a:spLocks noGrp="1"/>
          </p:cNvSpPr>
          <p:nvPr>
            <p:ph type="sldNum" sz="quarter" idx="5"/>
          </p:nvPr>
        </p:nvSpPr>
        <p:spPr/>
        <p:txBody>
          <a:bodyPr/>
          <a:lstStyle/>
          <a:p>
            <a:fld id="{60853686-1F35-A741-A969-459D6ABA46C7}" type="slidenum">
              <a:rPr lang="en-CA" smtClean="0"/>
              <a:t>5</a:t>
            </a:fld>
            <a:endParaRPr lang="en-CA"/>
          </a:p>
        </p:txBody>
      </p:sp>
    </p:spTree>
    <p:extLst>
      <p:ext uri="{BB962C8B-B14F-4D97-AF65-F5344CB8AC3E}">
        <p14:creationId xmlns:p14="http://schemas.microsoft.com/office/powerpoint/2010/main" val="201348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853686-1F35-A741-A969-459D6ABA46C7}" type="slidenum">
              <a:rPr lang="en-CA" smtClean="0"/>
              <a:t>6</a:t>
            </a:fld>
            <a:endParaRPr lang="en-CA"/>
          </a:p>
        </p:txBody>
      </p:sp>
    </p:spTree>
    <p:extLst>
      <p:ext uri="{BB962C8B-B14F-4D97-AF65-F5344CB8AC3E}">
        <p14:creationId xmlns:p14="http://schemas.microsoft.com/office/powerpoint/2010/main" val="313231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853686-1F35-A741-A969-459D6ABA46C7}" type="slidenum">
              <a:rPr lang="en-CA" smtClean="0"/>
              <a:t>7</a:t>
            </a:fld>
            <a:endParaRPr lang="en-CA"/>
          </a:p>
        </p:txBody>
      </p:sp>
    </p:spTree>
    <p:extLst>
      <p:ext uri="{BB962C8B-B14F-4D97-AF65-F5344CB8AC3E}">
        <p14:creationId xmlns:p14="http://schemas.microsoft.com/office/powerpoint/2010/main" val="10370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853686-1F35-A741-A969-459D6ABA46C7}" type="slidenum">
              <a:rPr lang="en-CA" smtClean="0"/>
              <a:t>8</a:t>
            </a:fld>
            <a:endParaRPr lang="en-CA"/>
          </a:p>
        </p:txBody>
      </p:sp>
    </p:spTree>
    <p:extLst>
      <p:ext uri="{BB962C8B-B14F-4D97-AF65-F5344CB8AC3E}">
        <p14:creationId xmlns:p14="http://schemas.microsoft.com/office/powerpoint/2010/main" val="43657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2A57-9C1D-F84E-849C-0090AE3C1B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2E64D0D-0532-414A-B097-7DB75F33F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8F50D06-EB12-E846-8095-086786663449}"/>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5" name="Footer Placeholder 4">
            <a:extLst>
              <a:ext uri="{FF2B5EF4-FFF2-40B4-BE49-F238E27FC236}">
                <a16:creationId xmlns:a16="http://schemas.microsoft.com/office/drawing/2014/main" id="{0781F743-3B74-7C42-B22B-E5DA6C84CB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A64C76-0E71-A94D-8957-9083FC66CC29}"/>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71052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C5AA-2FBB-E845-AD36-51263270786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28FB273-D614-8443-BEA8-93E7EE1DC1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F7247C-558D-6C4E-BC8F-2D0F049F6693}"/>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5" name="Footer Placeholder 4">
            <a:extLst>
              <a:ext uri="{FF2B5EF4-FFF2-40B4-BE49-F238E27FC236}">
                <a16:creationId xmlns:a16="http://schemas.microsoft.com/office/drawing/2014/main" id="{60631A45-608E-F94B-B198-A89C22AED4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8AAEC9-B141-BE46-B506-0A580999903C}"/>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138481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66470-4607-7B4C-9AD3-84E7EC14FA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42E916D-22B8-7E4C-AA7C-F88037525D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8AA989-4AB0-F447-B9D2-6048F96DDCD7}"/>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5" name="Footer Placeholder 4">
            <a:extLst>
              <a:ext uri="{FF2B5EF4-FFF2-40B4-BE49-F238E27FC236}">
                <a16:creationId xmlns:a16="http://schemas.microsoft.com/office/drawing/2014/main" id="{A43C9C5D-AD35-B546-93C7-A6B310320C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983287-74BF-074C-9553-2AD9613447F1}"/>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248367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F714-6A26-8044-89F8-A407E4618E6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2D69B2-9CB9-5346-AD17-16398A5956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F7560D-7130-E644-A097-F515C5EDB767}"/>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5" name="Footer Placeholder 4">
            <a:extLst>
              <a:ext uri="{FF2B5EF4-FFF2-40B4-BE49-F238E27FC236}">
                <a16:creationId xmlns:a16="http://schemas.microsoft.com/office/drawing/2014/main" id="{8114B6CB-0191-4549-881E-C3DA357113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E44FDE-1C6A-DE49-9B65-FB4C322281DB}"/>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200579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7E80-493E-B144-BEE8-41CE25C6E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5D41D03-58E0-B549-B279-F458D4042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D2E2A-0D01-5143-AB4A-654C6FD37113}"/>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5" name="Footer Placeholder 4">
            <a:extLst>
              <a:ext uri="{FF2B5EF4-FFF2-40B4-BE49-F238E27FC236}">
                <a16:creationId xmlns:a16="http://schemas.microsoft.com/office/drawing/2014/main" id="{51C3E493-F284-BF4D-9788-FF42FE18B0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CF88FA-1F5A-924D-AF6D-914789D93B0D}"/>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350947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7B97-DCA7-E342-8936-CA94AB82F71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A43CC30-342D-A64C-8C47-BD7826A1B6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ACEF5E-D4E7-C346-A978-12765D767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A677A60-A474-D146-9580-AF4CC2386322}"/>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6" name="Footer Placeholder 5">
            <a:extLst>
              <a:ext uri="{FF2B5EF4-FFF2-40B4-BE49-F238E27FC236}">
                <a16:creationId xmlns:a16="http://schemas.microsoft.com/office/drawing/2014/main" id="{7F618946-4CCC-3547-84A9-EC4D5265F1B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AFE1A3-EA00-CE4A-B7EC-9C1031F35824}"/>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310635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09E3-14F5-B04C-8C48-4289AD49C1D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58B3E71-DDCD-FE4C-80AF-883987DA54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A72D96-3CAE-F747-924F-6DDD11755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070452E-4C84-4C4F-8564-FF515E3CC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E2B263-2136-2D4C-AC2F-0597CA57EF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77E477B-D833-3843-8F59-EDBDBD8A75C8}"/>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8" name="Footer Placeholder 7">
            <a:extLst>
              <a:ext uri="{FF2B5EF4-FFF2-40B4-BE49-F238E27FC236}">
                <a16:creationId xmlns:a16="http://schemas.microsoft.com/office/drawing/2014/main" id="{A43D5955-E110-4848-A6E7-B4B705BACCE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FC2C31C-83E2-4B49-B4CA-162BB2A87B98}"/>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42914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B72E-DE6A-4045-B8B4-24AC537318A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B3B5FAC-B693-2745-8DA5-10EBF0BFFFC9}"/>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4" name="Footer Placeholder 3">
            <a:extLst>
              <a:ext uri="{FF2B5EF4-FFF2-40B4-BE49-F238E27FC236}">
                <a16:creationId xmlns:a16="http://schemas.microsoft.com/office/drawing/2014/main" id="{1A7E29AE-4ABF-DC4A-842D-742899C33D8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4BD4A7C-C12C-F34A-BDC2-17D57E8AE0CD}"/>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213512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9C27A0-4F17-A347-887B-A506DA48E434}"/>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3" name="Footer Placeholder 2">
            <a:extLst>
              <a:ext uri="{FF2B5EF4-FFF2-40B4-BE49-F238E27FC236}">
                <a16:creationId xmlns:a16="http://schemas.microsoft.com/office/drawing/2014/main" id="{9C39BA46-DA0A-0C48-8785-4B84B833812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E7E1658-A8DC-714F-AC85-EC4DDECAD17E}"/>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42606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571-0159-0D40-8BEB-752351386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7FE6F14-20F6-E142-8586-9ECE8708DE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B996F2C-617E-E443-997D-81B2741B2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C75D0-FDBB-DB47-B379-2F0024F8F34D}"/>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6" name="Footer Placeholder 5">
            <a:extLst>
              <a:ext uri="{FF2B5EF4-FFF2-40B4-BE49-F238E27FC236}">
                <a16:creationId xmlns:a16="http://schemas.microsoft.com/office/drawing/2014/main" id="{1C9F6283-1B3C-824E-963E-7B77081E66B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5003F6-8B7F-7A44-A7AD-7844048A1D03}"/>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370282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8BB6-B0A2-2E4E-BFBC-D0B9209B1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D126C39-5F79-494C-B404-AAA8A64F4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3C40C8C-F98B-D644-8E65-F7578C2FF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2B5FD-93D6-F740-B115-D6940AA4D8EB}"/>
              </a:ext>
            </a:extLst>
          </p:cNvPr>
          <p:cNvSpPr>
            <a:spLocks noGrp="1"/>
          </p:cNvSpPr>
          <p:nvPr>
            <p:ph type="dt" sz="half" idx="10"/>
          </p:nvPr>
        </p:nvSpPr>
        <p:spPr/>
        <p:txBody>
          <a:bodyPr/>
          <a:lstStyle/>
          <a:p>
            <a:fld id="{35409442-252C-DE49-A745-7C2E3597E546}" type="datetimeFigureOut">
              <a:rPr lang="en-CA" smtClean="0"/>
              <a:t>2022-01-23</a:t>
            </a:fld>
            <a:endParaRPr lang="en-CA"/>
          </a:p>
        </p:txBody>
      </p:sp>
      <p:sp>
        <p:nvSpPr>
          <p:cNvPr id="6" name="Footer Placeholder 5">
            <a:extLst>
              <a:ext uri="{FF2B5EF4-FFF2-40B4-BE49-F238E27FC236}">
                <a16:creationId xmlns:a16="http://schemas.microsoft.com/office/drawing/2014/main" id="{31CB759E-CBB2-6749-B33E-9E6414B6FA5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6A0AEA-3C10-5042-A3DA-BA48272395B8}"/>
              </a:ext>
            </a:extLst>
          </p:cNvPr>
          <p:cNvSpPr>
            <a:spLocks noGrp="1"/>
          </p:cNvSpPr>
          <p:nvPr>
            <p:ph type="sldNum" sz="quarter" idx="12"/>
          </p:nvPr>
        </p:nvSpPr>
        <p:spPr/>
        <p:txBody>
          <a:bodyPr/>
          <a:lstStyle/>
          <a:p>
            <a:fld id="{90BE3FA6-0173-1641-B250-D28EA536DDC9}" type="slidenum">
              <a:rPr lang="en-CA" smtClean="0"/>
              <a:t>‹#›</a:t>
            </a:fld>
            <a:endParaRPr lang="en-CA"/>
          </a:p>
        </p:txBody>
      </p:sp>
    </p:spTree>
    <p:extLst>
      <p:ext uri="{BB962C8B-B14F-4D97-AF65-F5344CB8AC3E}">
        <p14:creationId xmlns:p14="http://schemas.microsoft.com/office/powerpoint/2010/main" val="164266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A349A-FC66-AF43-A03E-A5B8412BA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7D3435-C8A3-AD4D-A8BD-C604F9ECE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3D4A0E-B3BB-AB4D-BADA-582FEAF60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09442-252C-DE49-A745-7C2E3597E546}" type="datetimeFigureOut">
              <a:rPr lang="en-CA" smtClean="0"/>
              <a:t>2022-01-23</a:t>
            </a:fld>
            <a:endParaRPr lang="en-CA"/>
          </a:p>
        </p:txBody>
      </p:sp>
      <p:sp>
        <p:nvSpPr>
          <p:cNvPr id="5" name="Footer Placeholder 4">
            <a:extLst>
              <a:ext uri="{FF2B5EF4-FFF2-40B4-BE49-F238E27FC236}">
                <a16:creationId xmlns:a16="http://schemas.microsoft.com/office/drawing/2014/main" id="{9F474557-86E3-CC4F-BE35-52D92B4F1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48FA11E-8B86-724D-8EA8-7CD1BE098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E3FA6-0173-1641-B250-D28EA536DDC9}" type="slidenum">
              <a:rPr lang="en-CA" smtClean="0"/>
              <a:t>‹#›</a:t>
            </a:fld>
            <a:endParaRPr lang="en-CA"/>
          </a:p>
        </p:txBody>
      </p:sp>
    </p:spTree>
    <p:extLst>
      <p:ext uri="{BB962C8B-B14F-4D97-AF65-F5344CB8AC3E}">
        <p14:creationId xmlns:p14="http://schemas.microsoft.com/office/powerpoint/2010/main" val="6817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C27E-5FE6-2549-9BB2-C2BF684A324E}"/>
              </a:ext>
            </a:extLst>
          </p:cNvPr>
          <p:cNvSpPr>
            <a:spLocks noGrp="1"/>
          </p:cNvSpPr>
          <p:nvPr>
            <p:ph type="ctrTitle"/>
          </p:nvPr>
        </p:nvSpPr>
        <p:spPr>
          <a:xfrm>
            <a:off x="1524000" y="1786242"/>
            <a:ext cx="9144000" cy="2387600"/>
          </a:xfrm>
        </p:spPr>
        <p:txBody>
          <a:bodyPr>
            <a:normAutofit fontScale="90000"/>
          </a:bodyPr>
          <a:lstStyle/>
          <a:p>
            <a:r>
              <a:rPr lang="en-CA" dirty="0"/>
              <a:t>COVID-19 Interim Guidance: Omicron Surge Management of Critical Staffing Shortages in Highest Risk Settings</a:t>
            </a:r>
          </a:p>
        </p:txBody>
      </p:sp>
      <p:pic>
        <p:nvPicPr>
          <p:cNvPr id="5" name="Picture 4">
            <a:extLst>
              <a:ext uri="{FF2B5EF4-FFF2-40B4-BE49-F238E27FC236}">
                <a16:creationId xmlns:a16="http://schemas.microsoft.com/office/drawing/2014/main" id="{9A560024-E3E6-BC43-A8BC-5D26A3CC0D0A}"/>
              </a:ext>
            </a:extLst>
          </p:cNvPr>
          <p:cNvPicPr>
            <a:picLocks noChangeAspect="1"/>
          </p:cNvPicPr>
          <p:nvPr/>
        </p:nvPicPr>
        <p:blipFill>
          <a:blip r:embed="rId3"/>
          <a:stretch>
            <a:fillRect/>
          </a:stretch>
        </p:blipFill>
        <p:spPr>
          <a:xfrm>
            <a:off x="187098" y="5140044"/>
            <a:ext cx="2379122" cy="1504534"/>
          </a:xfrm>
          <a:prstGeom prst="rect">
            <a:avLst/>
          </a:prstGeom>
        </p:spPr>
      </p:pic>
    </p:spTree>
    <p:extLst>
      <p:ext uri="{BB962C8B-B14F-4D97-AF65-F5344CB8AC3E}">
        <p14:creationId xmlns:p14="http://schemas.microsoft.com/office/powerpoint/2010/main" val="320752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p:txBody>
          <a:bodyPr/>
          <a:lstStyle/>
          <a:p>
            <a:r>
              <a:rPr lang="en-CA" dirty="0"/>
              <a:t>Purpose	</a:t>
            </a:r>
          </a:p>
        </p:txBody>
      </p:sp>
      <p:sp>
        <p:nvSpPr>
          <p:cNvPr id="3" name="Content Placeholder 2">
            <a:extLst>
              <a:ext uri="{FF2B5EF4-FFF2-40B4-BE49-F238E27FC236}">
                <a16:creationId xmlns:a16="http://schemas.microsoft.com/office/drawing/2014/main" id="{D773FAB7-C772-7949-BAE0-7E42657FFD2F}"/>
              </a:ext>
            </a:extLst>
          </p:cNvPr>
          <p:cNvSpPr>
            <a:spLocks noGrp="1"/>
          </p:cNvSpPr>
          <p:nvPr>
            <p:ph idx="1"/>
          </p:nvPr>
        </p:nvSpPr>
        <p:spPr>
          <a:xfrm>
            <a:off x="838200" y="1377863"/>
            <a:ext cx="10515600" cy="3636589"/>
          </a:xfrm>
        </p:spPr>
        <p:txBody>
          <a:bodyPr/>
          <a:lstStyle/>
          <a:p>
            <a:r>
              <a:rPr lang="en-CA" dirty="0"/>
              <a:t>provide a framework for employers and operators of certain highest risk settings to use when considering early return to work of staff who are otherwise not eligible for early return to work as mitigation to critical staffing shortages, and without approval of the local public health unit</a:t>
            </a:r>
          </a:p>
          <a:p>
            <a:endParaRPr lang="en-CA" dirty="0"/>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spTree>
    <p:extLst>
      <p:ext uri="{BB962C8B-B14F-4D97-AF65-F5344CB8AC3E}">
        <p14:creationId xmlns:p14="http://schemas.microsoft.com/office/powerpoint/2010/main" val="403358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p:txBody>
          <a:bodyPr/>
          <a:lstStyle/>
          <a:p>
            <a:r>
              <a:rPr lang="en-CA" dirty="0"/>
              <a:t>Current Guidance for Cases and Close contacts</a:t>
            </a:r>
          </a:p>
        </p:txBody>
      </p:sp>
      <p:sp>
        <p:nvSpPr>
          <p:cNvPr id="3" name="Content Placeholder 2">
            <a:extLst>
              <a:ext uri="{FF2B5EF4-FFF2-40B4-BE49-F238E27FC236}">
                <a16:creationId xmlns:a16="http://schemas.microsoft.com/office/drawing/2014/main" id="{D773FAB7-C772-7949-BAE0-7E42657FFD2F}"/>
              </a:ext>
            </a:extLst>
          </p:cNvPr>
          <p:cNvSpPr>
            <a:spLocks noGrp="1"/>
          </p:cNvSpPr>
          <p:nvPr>
            <p:ph idx="1"/>
          </p:nvPr>
        </p:nvSpPr>
        <p:spPr>
          <a:xfrm>
            <a:off x="838200" y="1690688"/>
            <a:ext cx="10515600" cy="3323764"/>
          </a:xfrm>
        </p:spPr>
        <p:txBody>
          <a:bodyPr>
            <a:normAutofit fontScale="77500" lnSpcReduction="20000"/>
          </a:bodyPr>
          <a:lstStyle/>
          <a:p>
            <a:r>
              <a:rPr lang="en-CA" dirty="0"/>
              <a:t>Cases and close contacts who work in highest risk settings are required to not attend work for 10 days from symptom onset/positive test or last exposure to a case </a:t>
            </a:r>
            <a:endParaRPr lang="en-CA" dirty="0">
              <a:effectLst/>
            </a:endParaRPr>
          </a:p>
          <a:p>
            <a:r>
              <a:rPr lang="en-CA" dirty="0"/>
              <a:t>Cases (positive test or symptoms-based) do not require a test to return to work after 10 days isolation. </a:t>
            </a:r>
            <a:endParaRPr lang="en-CA" dirty="0">
              <a:effectLst/>
            </a:endParaRPr>
          </a:p>
          <a:p>
            <a:r>
              <a:rPr lang="en-CA" dirty="0"/>
              <a:t>Close contacts with a single negative PCR test collected on/after day 7 after last exposure OR two negative RATs collected 24 hours apart on day 6 and 7 after last exposure can return to work. </a:t>
            </a:r>
            <a:endParaRPr lang="en-CA" dirty="0">
              <a:effectLst/>
            </a:endParaRPr>
          </a:p>
          <a:p>
            <a:r>
              <a:rPr lang="en-CA" dirty="0"/>
              <a:t>Close contacts in highest-risk settings who develop any symptoms of COVID-19 should self- isolate and be tested immediately. </a:t>
            </a:r>
            <a:endParaRPr lang="en-CA" dirty="0">
              <a:effectLst/>
            </a:endParaRPr>
          </a:p>
          <a:p>
            <a:r>
              <a:rPr lang="en-CA" dirty="0"/>
              <a:t>At this time of high community transmission, these requirements may lead to staffing shortages impacting patient/resident care in these highest-risk settings </a:t>
            </a:r>
            <a:endParaRPr lang="en-CA" dirty="0">
              <a:effectLst/>
            </a:endParaRPr>
          </a:p>
          <a:p>
            <a:endParaRPr lang="en-CA" dirty="0"/>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spTree>
    <p:extLst>
      <p:ext uri="{BB962C8B-B14F-4D97-AF65-F5344CB8AC3E}">
        <p14:creationId xmlns:p14="http://schemas.microsoft.com/office/powerpoint/2010/main" val="184224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p:txBody>
          <a:bodyPr/>
          <a:lstStyle/>
          <a:p>
            <a:r>
              <a:rPr lang="en-CA" dirty="0"/>
              <a:t>Guidance for Early Return to Work</a:t>
            </a:r>
          </a:p>
        </p:txBody>
      </p:sp>
      <p:sp>
        <p:nvSpPr>
          <p:cNvPr id="3" name="Content Placeholder 2">
            <a:extLst>
              <a:ext uri="{FF2B5EF4-FFF2-40B4-BE49-F238E27FC236}">
                <a16:creationId xmlns:a16="http://schemas.microsoft.com/office/drawing/2014/main" id="{D773FAB7-C772-7949-BAE0-7E42657FFD2F}"/>
              </a:ext>
            </a:extLst>
          </p:cNvPr>
          <p:cNvSpPr>
            <a:spLocks noGrp="1"/>
          </p:cNvSpPr>
          <p:nvPr>
            <p:ph idx="1"/>
          </p:nvPr>
        </p:nvSpPr>
        <p:spPr>
          <a:xfrm>
            <a:off x="838200" y="1690688"/>
            <a:ext cx="10515600" cy="3323764"/>
          </a:xfrm>
        </p:spPr>
        <p:txBody>
          <a:bodyPr>
            <a:normAutofit fontScale="77500" lnSpcReduction="20000"/>
          </a:bodyPr>
          <a:lstStyle/>
          <a:p>
            <a:r>
              <a:rPr lang="en-CA" dirty="0"/>
              <a:t>Cases and close contacts who work in highest risk settings are required to not attend work for 10 days from symptom onset/positive test or last exposure to a case </a:t>
            </a:r>
            <a:endParaRPr lang="en-CA" dirty="0">
              <a:effectLst/>
            </a:endParaRPr>
          </a:p>
          <a:p>
            <a:r>
              <a:rPr lang="en-CA" dirty="0"/>
              <a:t>Cases (positive test or symptoms-based) do not require a test to return to work after 10 days isolation. </a:t>
            </a:r>
            <a:endParaRPr lang="en-CA" dirty="0">
              <a:effectLst/>
            </a:endParaRPr>
          </a:p>
          <a:p>
            <a:r>
              <a:rPr lang="en-CA" dirty="0"/>
              <a:t>Close contacts with a single negative PCR test collected on/after day 7 after last exposure OR two negative RATs collected 24 hours apart on day 6 and 7 after last exposure can return to work. </a:t>
            </a:r>
            <a:endParaRPr lang="en-CA" dirty="0">
              <a:effectLst/>
            </a:endParaRPr>
          </a:p>
          <a:p>
            <a:r>
              <a:rPr lang="en-CA" dirty="0"/>
              <a:t>Close contacts in highest-risk settings who develop any symptoms of COVID-19 should self- isolate and be tested immediately. </a:t>
            </a:r>
            <a:endParaRPr lang="en-CA" dirty="0">
              <a:effectLst/>
            </a:endParaRPr>
          </a:p>
          <a:p>
            <a:r>
              <a:rPr lang="en-CA" dirty="0"/>
              <a:t>At this time of high community transmission, these requirements may lead to staffing shortages impacting patient/resident care in these highest-risk settings </a:t>
            </a:r>
            <a:endParaRPr lang="en-CA" dirty="0">
              <a:effectLst/>
            </a:endParaRPr>
          </a:p>
          <a:p>
            <a:endParaRPr lang="en-CA" dirty="0"/>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pic>
        <p:nvPicPr>
          <p:cNvPr id="6" name="Picture 5">
            <a:extLst>
              <a:ext uri="{FF2B5EF4-FFF2-40B4-BE49-F238E27FC236}">
                <a16:creationId xmlns:a16="http://schemas.microsoft.com/office/drawing/2014/main" id="{BFEFF0DB-F0E7-B549-93AF-4169A9914ED7}"/>
              </a:ext>
            </a:extLst>
          </p:cNvPr>
          <p:cNvPicPr>
            <a:picLocks noChangeAspect="1"/>
          </p:cNvPicPr>
          <p:nvPr/>
        </p:nvPicPr>
        <p:blipFill>
          <a:blip r:embed="rId4"/>
          <a:stretch>
            <a:fillRect/>
          </a:stretch>
        </p:blipFill>
        <p:spPr>
          <a:xfrm>
            <a:off x="0" y="1253200"/>
            <a:ext cx="12192000" cy="3914112"/>
          </a:xfrm>
          <a:prstGeom prst="rect">
            <a:avLst/>
          </a:prstGeom>
        </p:spPr>
      </p:pic>
    </p:spTree>
    <p:extLst>
      <p:ext uri="{BB962C8B-B14F-4D97-AF65-F5344CB8AC3E}">
        <p14:creationId xmlns:p14="http://schemas.microsoft.com/office/powerpoint/2010/main" val="321432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a:xfrm>
            <a:off x="838200" y="0"/>
            <a:ext cx="10515600" cy="1325563"/>
          </a:xfrm>
        </p:spPr>
        <p:txBody>
          <a:bodyPr/>
          <a:lstStyle/>
          <a:p>
            <a:r>
              <a:rPr lang="en-CA" dirty="0"/>
              <a:t>Risk Assessment</a:t>
            </a:r>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pic>
        <p:nvPicPr>
          <p:cNvPr id="9" name="Content Placeholder 8">
            <a:extLst>
              <a:ext uri="{FF2B5EF4-FFF2-40B4-BE49-F238E27FC236}">
                <a16:creationId xmlns:a16="http://schemas.microsoft.com/office/drawing/2014/main" id="{EA715132-62D5-214A-8F0E-82A6B528A3AC}"/>
              </a:ext>
            </a:extLst>
          </p:cNvPr>
          <p:cNvPicPr>
            <a:picLocks noGrp="1" noChangeAspect="1"/>
          </p:cNvPicPr>
          <p:nvPr>
            <p:ph idx="1"/>
          </p:nvPr>
        </p:nvPicPr>
        <p:blipFill>
          <a:blip r:embed="rId4"/>
          <a:stretch>
            <a:fillRect/>
          </a:stretch>
        </p:blipFill>
        <p:spPr>
          <a:xfrm>
            <a:off x="1376659" y="911223"/>
            <a:ext cx="9758819" cy="5536919"/>
          </a:xfrm>
        </p:spPr>
      </p:pic>
    </p:spTree>
    <p:extLst>
      <p:ext uri="{BB962C8B-B14F-4D97-AF65-F5344CB8AC3E}">
        <p14:creationId xmlns:p14="http://schemas.microsoft.com/office/powerpoint/2010/main" val="251420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a:xfrm>
            <a:off x="838200" y="2316379"/>
            <a:ext cx="10515600" cy="1325563"/>
          </a:xfrm>
        </p:spPr>
        <p:txBody>
          <a:bodyPr/>
          <a:lstStyle/>
          <a:p>
            <a:r>
              <a:rPr lang="en-CA" dirty="0"/>
              <a:t>Low Risk </a:t>
            </a:r>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pic>
        <p:nvPicPr>
          <p:cNvPr id="7" name="Picture 6">
            <a:extLst>
              <a:ext uri="{FF2B5EF4-FFF2-40B4-BE49-F238E27FC236}">
                <a16:creationId xmlns:a16="http://schemas.microsoft.com/office/drawing/2014/main" id="{F9EED2B3-DB7C-0242-AE22-565A8E47A835}"/>
              </a:ext>
            </a:extLst>
          </p:cNvPr>
          <p:cNvPicPr>
            <a:picLocks noChangeAspect="1"/>
          </p:cNvPicPr>
          <p:nvPr/>
        </p:nvPicPr>
        <p:blipFill rotWithShape="1">
          <a:blip r:embed="rId4"/>
          <a:srcRect t="2013"/>
          <a:stretch/>
        </p:blipFill>
        <p:spPr>
          <a:xfrm>
            <a:off x="3684247" y="263047"/>
            <a:ext cx="8065165" cy="6464703"/>
          </a:xfrm>
          <a:prstGeom prst="rect">
            <a:avLst/>
          </a:prstGeom>
        </p:spPr>
      </p:pic>
    </p:spTree>
    <p:extLst>
      <p:ext uri="{BB962C8B-B14F-4D97-AF65-F5344CB8AC3E}">
        <p14:creationId xmlns:p14="http://schemas.microsoft.com/office/powerpoint/2010/main" val="256968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a:xfrm>
            <a:off x="187098" y="2566900"/>
            <a:ext cx="3244004" cy="1325563"/>
          </a:xfrm>
        </p:spPr>
        <p:txBody>
          <a:bodyPr/>
          <a:lstStyle/>
          <a:p>
            <a:pPr algn="ctr"/>
            <a:r>
              <a:rPr lang="en-CA" dirty="0"/>
              <a:t>Moderate Risk </a:t>
            </a:r>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pic>
        <p:nvPicPr>
          <p:cNvPr id="5" name="Picture 4">
            <a:extLst>
              <a:ext uri="{FF2B5EF4-FFF2-40B4-BE49-F238E27FC236}">
                <a16:creationId xmlns:a16="http://schemas.microsoft.com/office/drawing/2014/main" id="{8861474E-5109-5545-8B92-0E0F2DE8D956}"/>
              </a:ext>
            </a:extLst>
          </p:cNvPr>
          <p:cNvPicPr>
            <a:picLocks noChangeAspect="1"/>
          </p:cNvPicPr>
          <p:nvPr/>
        </p:nvPicPr>
        <p:blipFill>
          <a:blip r:embed="rId4"/>
          <a:stretch>
            <a:fillRect/>
          </a:stretch>
        </p:blipFill>
        <p:spPr>
          <a:xfrm>
            <a:off x="3431102" y="100208"/>
            <a:ext cx="8760898" cy="6438378"/>
          </a:xfrm>
          <a:prstGeom prst="rect">
            <a:avLst/>
          </a:prstGeom>
        </p:spPr>
      </p:pic>
    </p:spTree>
    <p:extLst>
      <p:ext uri="{BB962C8B-B14F-4D97-AF65-F5344CB8AC3E}">
        <p14:creationId xmlns:p14="http://schemas.microsoft.com/office/powerpoint/2010/main" val="254515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A88-51AE-A34D-9D57-C9D4EF33ABFC}"/>
              </a:ext>
            </a:extLst>
          </p:cNvPr>
          <p:cNvSpPr>
            <a:spLocks noGrp="1"/>
          </p:cNvSpPr>
          <p:nvPr>
            <p:ph type="title"/>
          </p:nvPr>
        </p:nvSpPr>
        <p:spPr>
          <a:xfrm>
            <a:off x="187098" y="2566900"/>
            <a:ext cx="3244004" cy="1325563"/>
          </a:xfrm>
        </p:spPr>
        <p:txBody>
          <a:bodyPr/>
          <a:lstStyle/>
          <a:p>
            <a:pPr algn="ctr"/>
            <a:r>
              <a:rPr lang="en-CA" dirty="0"/>
              <a:t>High Risk </a:t>
            </a:r>
          </a:p>
        </p:txBody>
      </p:sp>
      <p:pic>
        <p:nvPicPr>
          <p:cNvPr id="4" name="Picture 3">
            <a:extLst>
              <a:ext uri="{FF2B5EF4-FFF2-40B4-BE49-F238E27FC236}">
                <a16:creationId xmlns:a16="http://schemas.microsoft.com/office/drawing/2014/main" id="{3E558519-039C-6946-9DE7-EABDB74301EF}"/>
              </a:ext>
            </a:extLst>
          </p:cNvPr>
          <p:cNvPicPr>
            <a:picLocks noChangeAspect="1"/>
          </p:cNvPicPr>
          <p:nvPr/>
        </p:nvPicPr>
        <p:blipFill>
          <a:blip r:embed="rId3"/>
          <a:stretch>
            <a:fillRect/>
          </a:stretch>
        </p:blipFill>
        <p:spPr>
          <a:xfrm>
            <a:off x="187098" y="5140044"/>
            <a:ext cx="2379122" cy="1504534"/>
          </a:xfrm>
          <a:prstGeom prst="rect">
            <a:avLst/>
          </a:prstGeom>
        </p:spPr>
      </p:pic>
      <p:pic>
        <p:nvPicPr>
          <p:cNvPr id="6" name="Picture 5">
            <a:extLst>
              <a:ext uri="{FF2B5EF4-FFF2-40B4-BE49-F238E27FC236}">
                <a16:creationId xmlns:a16="http://schemas.microsoft.com/office/drawing/2014/main" id="{DEDD7A0A-6F2E-E84B-B5CF-7EF24E77F3AB}"/>
              </a:ext>
            </a:extLst>
          </p:cNvPr>
          <p:cNvPicPr>
            <a:picLocks noChangeAspect="1"/>
          </p:cNvPicPr>
          <p:nvPr/>
        </p:nvPicPr>
        <p:blipFill>
          <a:blip r:embed="rId4"/>
          <a:stretch>
            <a:fillRect/>
          </a:stretch>
        </p:blipFill>
        <p:spPr>
          <a:xfrm>
            <a:off x="3080165" y="1522130"/>
            <a:ext cx="8924737" cy="3813740"/>
          </a:xfrm>
          <a:prstGeom prst="rect">
            <a:avLst/>
          </a:prstGeom>
        </p:spPr>
      </p:pic>
    </p:spTree>
    <p:extLst>
      <p:ext uri="{BB962C8B-B14F-4D97-AF65-F5344CB8AC3E}">
        <p14:creationId xmlns:p14="http://schemas.microsoft.com/office/powerpoint/2010/main" val="3735389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777</Words>
  <Application>Microsoft Macintosh PowerPoint</Application>
  <PresentationFormat>Widescreen</PresentationFormat>
  <Paragraphs>37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COVID-19 Interim Guidance: Omicron Surge Management of Critical Staffing Shortages in Highest Risk Settings</vt:lpstr>
      <vt:lpstr>Purpose </vt:lpstr>
      <vt:lpstr>Current Guidance for Cases and Close contacts</vt:lpstr>
      <vt:lpstr>Guidance for Early Return to Work</vt:lpstr>
      <vt:lpstr>Risk Assessment</vt:lpstr>
      <vt:lpstr>Low Risk </vt:lpstr>
      <vt:lpstr>Moderate Risk </vt:lpstr>
      <vt:lpstr>High Risk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Interim Guidance: Omicron Surge Management of Critical Staffing Shortages in Highest Risk Settings</dc:title>
  <dc:creator>Ambuja Banerjee</dc:creator>
  <cp:lastModifiedBy>Ambuja Banerjee</cp:lastModifiedBy>
  <cp:revision>8</cp:revision>
  <dcterms:created xsi:type="dcterms:W3CDTF">2022-01-21T17:40:26Z</dcterms:created>
  <dcterms:modified xsi:type="dcterms:W3CDTF">2022-01-24T03:05:59Z</dcterms:modified>
</cp:coreProperties>
</file>