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2" r:id="rId11"/>
    <p:sldId id="270" r:id="rId12"/>
    <p:sldId id="271" r:id="rId13"/>
    <p:sldId id="274" r:id="rId14"/>
    <p:sldId id="281" r:id="rId15"/>
    <p:sldId id="273" r:id="rId16"/>
    <p:sldId id="275" r:id="rId17"/>
    <p:sldId id="276" r:id="rId18"/>
    <p:sldId id="278" r:id="rId19"/>
    <p:sldId id="279" r:id="rId20"/>
    <p:sldId id="280" r:id="rId21"/>
    <p:sldId id="26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83"/>
  </p:normalViewPr>
  <p:slideViewPr>
    <p:cSldViewPr snapToGrid="0" snapToObjects="1">
      <p:cViewPr varScale="1">
        <p:scale>
          <a:sx n="102" d="100"/>
          <a:sy n="102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7:34:10.52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24575,'0'67'0,"0"-44"0,0 45 0,0-59 0,0 0 0,0-1 0,3 1 0,-2-1 0,7-3 0,-7 3 0,3-4 0,-4 5 0,0-1 0,0 1 0,0-1 0,0 0 0,3 0 0,-2 1 0,3-1 0,-4 1 0,0-1 0,0 0 0,0 1 0,0 0 0,0 0 0,0-1 0,0 1 0,4-4 0,-3 3 0,3-3 0,-4 3 0,0 1 0,0-1 0,0 1 0,0-1 0,0 0 0,-4 85 0,3-67 0,-3 61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6T17:34:22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24575,'0'17'0,"0"9"0,0-10 0,0 15 0,0-20 0,0 7 0,0-9 0,0 0 0,0 0 0,0 0 0,0-1 0,0 1 0,0 0 0,0-1 0,0 1 0,0-1 0,0 1 0,0-1 0,0 1 0,0 0 0,0-1 0,0 1 0,0 0 0,0-1 0,0 1 0,0 0 0,0 0 0,0 0 0,0 0 0,0-1 0,0 1 0,0 0 0,0 0 0,0 0 0,0 0 0,0 0 0,0-1 0,0 1 0,0 0 0,0 0 0,0-1 0,0 1 0,0 0 0,0 0 0,0 0 0,0 0 0,0 0 0,0 0 0,0-1 0,0 1 0,0 0 0,0 0 0,0 0 0,0 0 0,0 0 0,0 0 0,0 0 0,0 0 0,0 0 0,0-1 0,0 0 0,0 1 0,0-1 0,0 1 0,0-1 0,0 1 0,0-1 0,0 1 0,0-1 0,0 1 0,0-1 0,0 0 0,0 0 0,0 1 0,0-5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8B433-4E85-1342-9082-41A677E62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BCFE3-2CDB-E14D-9419-2335D2DA5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94B6D-2842-1843-B6C1-99F159BD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BB8A2-2AA2-4F48-9611-26D98E07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B14CB-6B27-804C-9092-CA3DCCC5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72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0989-4E28-7248-8A15-15A8AC4A0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FF48A4-3904-DA4F-B09C-B1D101F23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4E474-371A-5B4E-AE4E-83DEE0F6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41D3-9A32-2A4F-8A3D-6123D677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E5345-6B35-3F40-88CF-4E843DBD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36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8E285-87D4-CA41-8BE0-39574F632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F03F7-C029-4D47-B73F-22EF12502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96530-74BF-9146-A972-59500F81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0A2C9-A4F7-704B-8B44-2166AF3D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622D-D44B-2547-BCBC-7AA4A7BF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83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7BCB-D8C6-444D-A2AF-51A0747C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BC2EF-2355-A44C-82AA-AC193511D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A46C7-D8DA-0845-AAEC-73F4AC42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42B03-81BA-444A-A343-952F670F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3862E-F892-BD46-BDD5-01F4600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18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0877-A2CB-2F47-B6EF-DF59699F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C8061-06DB-DD4F-BB47-2985367DC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AE34C-E450-E44D-8373-90E6FC41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1A86F-B67D-F94E-8C2F-00BB879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9A5D2-D810-5B42-9BB4-0D857446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91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17656-4155-6B4A-9F05-9D7C0A11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0355-3B0B-4B4B-BE12-F4C0ED954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91058-38BD-384D-A4B6-61D05EED1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41F75-0E70-D14D-83A8-C9B11497A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3367D-60C5-4E45-81B4-2314BFF1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AE742-72A2-AE45-BEE1-F2980F3E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08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4C69-C186-E749-80F8-B378952F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7482F-6399-8F45-BB84-857451831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3835E-EF3B-3D43-B8D0-EC23202D7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5CE50-AC23-164E-A6B5-2C5FA9B5D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CB105E-3EC2-A043-A51A-4C412DAE1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2182C-EE9C-C845-A0CB-0FC47534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89D53A-A6AC-CC42-A294-BD18F74C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4431FC-6D48-3842-B40C-BF84CB16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57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5F1C5-6F4C-1541-8F04-E4BC5475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4BF2A2-C210-DD4E-9C78-9CF6A925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5ABC3-A567-4146-8695-147266AF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76E87-D0D6-DD43-B42D-71E42118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38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B77CF-712B-BC41-BCB7-3BACB056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7153A-2AB5-7445-8065-3DECB8A1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6CF0F-F30F-434D-865B-1F8F9CF2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688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7EF11-B08E-554C-9DDB-C08B5DBC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D87A-B949-E84E-85FB-1C4021858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39197-7BB2-FD43-96CD-7A2CA2051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5C400-0D42-0B4A-A81D-81D76783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2F915-B3D6-644E-8877-1DDF2671A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F189C-A27F-0849-8DF4-8C9B2CD6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65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6BFC-46C8-4544-8A07-D5BF0851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3BB0A-2EC8-FF47-B0A7-1769B6E4B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07DB3-9EFE-EB4F-AE44-211FB10BB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56F09-0251-EF45-9AB5-738064AE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548E9-FBD7-FC47-A1C9-1BA3A25B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C1B32-636D-5449-B6A0-D217F28C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0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10ADD-C1C4-FA4D-94C3-09FE5C2F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07B7D-4C97-1D46-856C-07CF1A83E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8BB88-F91E-2D45-BB32-1C0985A96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98DE7-2AF4-2C4A-8C51-23551B96C935}" type="datetimeFigureOut">
              <a:rPr lang="en-CA" smtClean="0"/>
              <a:t>2022-01-06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C0250-C39E-EA42-BC38-162161D8B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B60A-7F89-A34E-ADD4-625812C3D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08DB-55A0-924A-A00B-6E7C8C9A4EF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5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H2N9LAKIK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_65MZIt48c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ifHP5M14U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56D8-E3C5-EC48-9F15-21DE62D26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Rapid Antigen Test Training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74061-C2CD-EE43-AC19-1B11394B8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8" y="5140044"/>
            <a:ext cx="2379122" cy="15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6: Add sample to test device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F0A44D-540A-CD4E-9C12-D1C963A27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3155" y="1690688"/>
            <a:ext cx="4746755" cy="4304511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7: Wait for test to develop and read results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65A516-B6E6-B94B-B628-0B24A4B9D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257" y="1561077"/>
            <a:ext cx="4084293" cy="410066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CACF7-D9D8-9245-A0FF-E639F7A09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52" y="1561077"/>
            <a:ext cx="3730922" cy="41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7: Wait for test to develop and read results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5E59F-F754-A145-8DDB-4A6E675FA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90" y="1552579"/>
            <a:ext cx="7136050" cy="51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82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8: Clean station with disinfectant wipes and dispose of waste appropriately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0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79" y="409036"/>
            <a:ext cx="10515600" cy="1325563"/>
          </a:xfrm>
        </p:spPr>
        <p:txBody>
          <a:bodyPr>
            <a:normAutofit/>
          </a:bodyPr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 Quick Video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4F90B2-235E-BF40-B5E4-A8EADABA73D6}"/>
              </a:ext>
            </a:extLst>
          </p:cNvPr>
          <p:cNvSpPr/>
          <p:nvPr/>
        </p:nvSpPr>
        <p:spPr>
          <a:xfrm>
            <a:off x="587679" y="1765819"/>
            <a:ext cx="9810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hlinkClick r:id="rId3"/>
              </a:rPr>
              <a:t>https://www.youtube.com/watch?v=FH2N9LAKIKg</a:t>
            </a:r>
            <a:r>
              <a:rPr lang="en-C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74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0456CC-AE62-2940-9869-D38865E2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2"/>
            <a:ext cx="10515600" cy="3995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• 30 test devices</a:t>
            </a:r>
            <a:br>
              <a:rPr lang="en-CA" dirty="0"/>
            </a:br>
            <a:r>
              <a:rPr lang="en-CA" dirty="0"/>
              <a:t>• 30 pre-filled reagent tubes</a:t>
            </a:r>
            <a:br>
              <a:rPr lang="en-CA" dirty="0"/>
            </a:br>
            <a:r>
              <a:rPr lang="en-CA" dirty="0"/>
              <a:t>• 30 sterilized nasal swabs for specimen collection </a:t>
            </a:r>
          </a:p>
          <a:p>
            <a:pPr marL="0" indent="0">
              <a:buNone/>
            </a:pPr>
            <a:r>
              <a:rPr lang="en-CA" dirty="0"/>
              <a:t>• 1 Positive control swab</a:t>
            </a:r>
            <a:br>
              <a:rPr lang="en-CA" dirty="0"/>
            </a:br>
            <a:r>
              <a:rPr lang="en-CA" dirty="0"/>
              <a:t>• 1 Negative control swab</a:t>
            </a:r>
            <a:br>
              <a:rPr lang="en-CA" dirty="0"/>
            </a:br>
            <a:r>
              <a:rPr lang="en-CA" dirty="0"/>
              <a:t>• 1 tube rack</a:t>
            </a:r>
            <a:br>
              <a:rPr lang="en-CA" dirty="0"/>
            </a:br>
            <a:r>
              <a:rPr lang="en-CA" dirty="0"/>
              <a:t>• 1 Quick reference guide</a:t>
            </a:r>
            <a:br>
              <a:rPr lang="en-CA" dirty="0"/>
            </a:br>
            <a:r>
              <a:rPr lang="en-CA" dirty="0"/>
              <a:t>• 1 Instructions for use</a:t>
            </a:r>
            <a:br>
              <a:rPr lang="en-CA" dirty="0"/>
            </a:br>
            <a:r>
              <a:rPr lang="en-CA" dirty="0"/>
              <a:t>• Nasal sample quick reference instructions </a:t>
            </a:r>
            <a:endParaRPr lang="en-CA" dirty="0">
              <a:effectLst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8542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– Step 1: Set up your station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D684AD-14E2-4F4B-BE08-1A89A48C0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7267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Pre-filled extraction reagent tube </a:t>
            </a:r>
          </a:p>
          <a:p>
            <a:r>
              <a:rPr lang="en-CA" dirty="0"/>
              <a:t>Test Device</a:t>
            </a:r>
          </a:p>
          <a:p>
            <a:r>
              <a:rPr lang="en-CA" dirty="0"/>
              <a:t>Nasal Swab</a:t>
            </a:r>
          </a:p>
          <a:p>
            <a:r>
              <a:rPr lang="en-CA" dirty="0"/>
              <a:t>Tube Rack</a:t>
            </a:r>
          </a:p>
          <a:p>
            <a:r>
              <a:rPr lang="en-CA" dirty="0"/>
              <a:t>Timer</a:t>
            </a:r>
          </a:p>
          <a:p>
            <a:r>
              <a:rPr lang="en-CA" dirty="0"/>
              <a:t>Bin </a:t>
            </a:r>
          </a:p>
          <a:p>
            <a:r>
              <a:rPr lang="en-CA" dirty="0"/>
              <a:t>Hand sanitizer and disinfectant wipes </a:t>
            </a:r>
          </a:p>
          <a:p>
            <a:r>
              <a:rPr lang="en-CA" dirty="0"/>
              <a:t>PPE </a:t>
            </a:r>
          </a:p>
          <a:p>
            <a:r>
              <a:rPr lang="en-CA" dirty="0"/>
              <a:t>Clean and flat surface</a:t>
            </a:r>
          </a:p>
          <a:p>
            <a:endParaRPr lang="en-CA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71C1F7D-5247-2A49-BECB-D0D9376E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999" y="1593512"/>
            <a:ext cx="3862801" cy="30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– Step 2: Prepare your testing gear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1ADC12-1392-0B42-9D0C-E8634AA46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CA" sz="3200" dirty="0"/>
              <a:t>Place your tube in the tube rack and loosen the cap on the top </a:t>
            </a:r>
          </a:p>
          <a:p>
            <a:r>
              <a:rPr lang="en-CA" sz="3200" dirty="0"/>
              <a:t>Ensure that your test device is ready for use out of its packaging and swab is ready</a:t>
            </a:r>
          </a:p>
        </p:txBody>
      </p:sp>
    </p:spTree>
    <p:extLst>
      <p:ext uri="{BB962C8B-B14F-4D97-AF65-F5344CB8AC3E}">
        <p14:creationId xmlns:p14="http://schemas.microsoft.com/office/powerpoint/2010/main" val="272357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– Step 3: Complete the swab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11DB57-9D9E-3A46-8F62-D63FDB3C1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8196" y="1675813"/>
            <a:ext cx="9507043" cy="4351338"/>
          </a:xfrm>
        </p:spPr>
      </p:pic>
    </p:spTree>
    <p:extLst>
      <p:ext uri="{BB962C8B-B14F-4D97-AF65-F5344CB8AC3E}">
        <p14:creationId xmlns:p14="http://schemas.microsoft.com/office/powerpoint/2010/main" val="199336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– Step 4: Add swab to the tubes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18430E-3BA5-4D4A-B7F9-8EB427214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9469" y="1690688"/>
            <a:ext cx="5610964" cy="4252991"/>
          </a:xfrm>
        </p:spPr>
      </p:pic>
    </p:spTree>
    <p:extLst>
      <p:ext uri="{BB962C8B-B14F-4D97-AF65-F5344CB8AC3E}">
        <p14:creationId xmlns:p14="http://schemas.microsoft.com/office/powerpoint/2010/main" val="285181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600" baseline="30000" dirty="0"/>
              <a:t>Rapid Antigen Tests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91EE-4EF8-9C4B-B5A0-40929161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A" dirty="0"/>
              <a:t>Purpose is to act as an enhanced screening measure and to detect SARS-CoV-2 antigen </a:t>
            </a:r>
          </a:p>
          <a:p>
            <a:r>
              <a:rPr lang="en-CA" dirty="0"/>
              <a:t>Eligibility</a:t>
            </a:r>
          </a:p>
          <a:p>
            <a:pPr lvl="1"/>
            <a:r>
              <a:rPr lang="en-CA" dirty="0"/>
              <a:t>Asymptomatic individuals </a:t>
            </a:r>
          </a:p>
          <a:p>
            <a:pPr lvl="1"/>
            <a:r>
              <a:rPr lang="en-CA" dirty="0"/>
              <a:t>Individuals who have not tested positive for COVID-19 in the past 30 days</a:t>
            </a:r>
          </a:p>
          <a:p>
            <a:pPr lvl="1"/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B6C44-61F3-7545-BEA2-1650029A8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1" t="9598" r="10644" b="9598"/>
          <a:stretch/>
        </p:blipFill>
        <p:spPr>
          <a:xfrm>
            <a:off x="6759966" y="1208974"/>
            <a:ext cx="4897677" cy="48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8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– Step 4: Add sample to test device and analyze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373283"/>
            <a:ext cx="2067925" cy="130773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5E37E0-2215-FF4C-BB2B-583B0445A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158" y="2075775"/>
            <a:ext cx="3636387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92BC4-97B3-AF41-A182-2C3BA2A27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57"/>
          <a:stretch/>
        </p:blipFill>
        <p:spPr>
          <a:xfrm>
            <a:off x="6656816" y="1298672"/>
            <a:ext cx="4919751" cy="51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8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BD </a:t>
            </a:r>
            <a:r>
              <a:rPr lang="en-CA" dirty="0" err="1"/>
              <a:t>Veritor</a:t>
            </a:r>
            <a:r>
              <a:rPr lang="en-CA" dirty="0"/>
              <a:t> Quick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91EE-4EF8-9C4B-B5A0-409291617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https://www.youtube.com/watch?v=_65MZIt48cU</a:t>
            </a:r>
            <a:r>
              <a:rPr lang="en-CA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1: Set up your station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5D321-4AE4-DC4D-9D51-080328A7F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723"/>
            <a:ext cx="10515600" cy="3641678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Box Contents vary depending on the pack that is bought </a:t>
            </a:r>
          </a:p>
          <a:p>
            <a:r>
              <a:rPr lang="en-CA" dirty="0"/>
              <a:t>Station: </a:t>
            </a:r>
          </a:p>
          <a:p>
            <a:pPr lvl="1"/>
            <a:r>
              <a:rPr lang="en-CA" dirty="0"/>
              <a:t>Tubes </a:t>
            </a:r>
          </a:p>
          <a:p>
            <a:pPr lvl="1"/>
            <a:r>
              <a:rPr lang="en-CA" dirty="0"/>
              <a:t>Tube Rack</a:t>
            </a:r>
          </a:p>
          <a:p>
            <a:pPr lvl="1"/>
            <a:r>
              <a:rPr lang="en-CA" dirty="0"/>
              <a:t>Test strips</a:t>
            </a:r>
          </a:p>
          <a:p>
            <a:pPr lvl="1"/>
            <a:r>
              <a:rPr lang="en-CA" dirty="0"/>
              <a:t>Swab </a:t>
            </a:r>
          </a:p>
          <a:p>
            <a:pPr lvl="1"/>
            <a:r>
              <a:rPr lang="en-CA" dirty="0"/>
              <a:t>Timer</a:t>
            </a:r>
          </a:p>
          <a:p>
            <a:pPr lvl="1"/>
            <a:r>
              <a:rPr lang="en-CA" dirty="0"/>
              <a:t>PPE</a:t>
            </a:r>
          </a:p>
          <a:p>
            <a:pPr lvl="1"/>
            <a:r>
              <a:rPr lang="en-CA" dirty="0"/>
              <a:t>Bin</a:t>
            </a:r>
          </a:p>
          <a:p>
            <a:pPr lvl="1"/>
            <a:r>
              <a:rPr lang="en-CA" dirty="0"/>
              <a:t>Hand Sanitizer and disinfectant wipes</a:t>
            </a:r>
          </a:p>
          <a:p>
            <a:pPr lvl="1"/>
            <a:r>
              <a:rPr lang="en-CA" dirty="0"/>
              <a:t>Clean and flat surface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7777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2: Preparing testing gear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E0897-4E68-4244-ADB4-65BA47CB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855" y="1690688"/>
            <a:ext cx="4597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3: Complete the swab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25C78-5A37-F445-B796-84FF2DC1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15" y="1258953"/>
            <a:ext cx="86233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8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896" cy="1325563"/>
          </a:xfrm>
        </p:spPr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4: Prepare sample for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DC5070-790F-6448-8A13-E6FC482F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7"/>
          <a:stretch/>
        </p:blipFill>
        <p:spPr>
          <a:xfrm>
            <a:off x="838200" y="1449990"/>
            <a:ext cx="5671691" cy="445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5F855-D9F4-E940-8A59-CD919DCF8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82" y="1529499"/>
            <a:ext cx="4495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6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896" cy="1325563"/>
          </a:xfrm>
        </p:spPr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5: Place Test strip in sample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A3552-DEE8-C243-8E86-8269B899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9235"/>
            <a:ext cx="10350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896" cy="1325563"/>
          </a:xfrm>
        </p:spPr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Step 6: Analyze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754A9-7C69-4E48-888A-C2DD2BE6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60" y="1419110"/>
            <a:ext cx="7480300" cy="4483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2C8C63-109B-D648-A3AA-98BDEE199213}"/>
                  </a:ext>
                </a:extLst>
              </p14:cNvPr>
              <p14:cNvContentPartPr/>
              <p14:nvPr/>
            </p14:nvContentPartPr>
            <p14:xfrm>
              <a:off x="5196299" y="3056015"/>
              <a:ext cx="12600" cy="226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2C8C63-109B-D648-A3AA-98BDEE1992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7659" y="3047375"/>
                <a:ext cx="302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0FC974-F6DF-2C40-8655-8A2961434720}"/>
                  </a:ext>
                </a:extLst>
              </p14:cNvPr>
              <p14:cNvContentPartPr/>
              <p14:nvPr/>
            </p14:nvContentPartPr>
            <p14:xfrm>
              <a:off x="5408339" y="3061055"/>
              <a:ext cx="360" cy="259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0FC974-F6DF-2C40-8655-8A29614347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99699" y="3052055"/>
                <a:ext cx="18000" cy="27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455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896" cy="1325563"/>
          </a:xfrm>
        </p:spPr>
        <p:txBody>
          <a:bodyPr/>
          <a:lstStyle/>
          <a:p>
            <a:r>
              <a:rPr lang="en-CA" dirty="0" err="1"/>
              <a:t>QuickVue</a:t>
            </a:r>
            <a:r>
              <a:rPr lang="en-CA" dirty="0"/>
              <a:t> – Quick Video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4A1EDC-15A3-164F-B964-26849DD769CD}"/>
              </a:ext>
            </a:extLst>
          </p:cNvPr>
          <p:cNvSpPr/>
          <p:nvPr/>
        </p:nvSpPr>
        <p:spPr>
          <a:xfrm>
            <a:off x="838200" y="1540794"/>
            <a:ext cx="8724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hlinkClick r:id="rId3"/>
              </a:rPr>
              <a:t>https://www.youtube.com/watch?v=VifHP5M14UI</a:t>
            </a:r>
            <a:r>
              <a:rPr lang="en-CA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31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91EE-4EF8-9C4B-B5A0-40929161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8" y="1349636"/>
            <a:ext cx="10364244" cy="35605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/>
              <a:t>• 25 test devices</a:t>
            </a:r>
            <a:br>
              <a:rPr lang="en-CA" dirty="0"/>
            </a:br>
            <a:r>
              <a:rPr lang="en-CA" dirty="0"/>
              <a:t>• 25 extraction tubes</a:t>
            </a:r>
            <a:br>
              <a:rPr lang="en-CA" dirty="0"/>
            </a:br>
            <a:r>
              <a:rPr lang="en-CA" dirty="0"/>
              <a:t>• 25 tube caps</a:t>
            </a:r>
            <a:br>
              <a:rPr lang="en-CA" dirty="0"/>
            </a:br>
            <a:r>
              <a:rPr lang="en-CA" dirty="0"/>
              <a:t>• 25 sterilized nasopharyngeal (NP) swabs for specimen collection</a:t>
            </a:r>
          </a:p>
          <a:p>
            <a:pPr marL="0" indent="0">
              <a:buNone/>
            </a:pPr>
            <a:r>
              <a:rPr lang="en-CA" dirty="0"/>
              <a:t>• 1 Buffer (1 x 9ml/bottle)</a:t>
            </a:r>
            <a:br>
              <a:rPr lang="en-CA" dirty="0"/>
            </a:br>
            <a:r>
              <a:rPr lang="en-CA" dirty="0"/>
              <a:t>• 1 Positive control swab</a:t>
            </a:r>
            <a:br>
              <a:rPr lang="en-CA" dirty="0"/>
            </a:br>
            <a:r>
              <a:rPr lang="en-CA" dirty="0"/>
              <a:t>• 1 Negative control swab</a:t>
            </a:r>
            <a:br>
              <a:rPr lang="en-CA" dirty="0"/>
            </a:br>
            <a:r>
              <a:rPr lang="en-CA" dirty="0"/>
              <a:t>• 1 tube rack</a:t>
            </a:r>
            <a:br>
              <a:rPr lang="en-CA" dirty="0"/>
            </a:br>
            <a:r>
              <a:rPr lang="en-CA" dirty="0"/>
              <a:t>• 1 Quick reference guide</a:t>
            </a:r>
            <a:br>
              <a:rPr lang="en-CA" dirty="0"/>
            </a:br>
            <a:r>
              <a:rPr lang="en-CA" dirty="0"/>
              <a:t>• 1 Instructions for use </a:t>
            </a:r>
            <a:endParaRPr lang="en-CA" dirty="0">
              <a:effectLst/>
            </a:endParaRPr>
          </a:p>
          <a:p>
            <a:endParaRPr lang="en-CA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08D366C-01C6-3049-94E2-D6C69EC0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15904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7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510AB-C241-4B4E-9960-62F5B4A4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9228"/>
            <a:ext cx="10129172" cy="51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1: Set up your station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0B580-4ACF-5C4A-B9B7-F6FC872E351A}"/>
              </a:ext>
            </a:extLst>
          </p:cNvPr>
          <p:cNvSpPr/>
          <p:nvPr/>
        </p:nvSpPr>
        <p:spPr>
          <a:xfrm>
            <a:off x="838200" y="1537418"/>
            <a:ext cx="87752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ArialMT"/>
              </a:rPr>
              <a:t>• Clean, flat surface/table</a:t>
            </a:r>
            <a:br>
              <a:rPr lang="en-CA" sz="2800" dirty="0">
                <a:latin typeface="ArialMT"/>
              </a:rPr>
            </a:br>
            <a:r>
              <a:rPr lang="en-CA" sz="2800" dirty="0">
                <a:latin typeface="ArialMT"/>
              </a:rPr>
              <a:t>• Timers</a:t>
            </a:r>
            <a:br>
              <a:rPr lang="en-CA" sz="2800" dirty="0">
                <a:latin typeface="ArialMT"/>
              </a:rPr>
            </a:br>
            <a:r>
              <a:rPr lang="en-CA" sz="2800" dirty="0">
                <a:latin typeface="ArialMT"/>
              </a:rPr>
              <a:t>• </a:t>
            </a:r>
            <a:r>
              <a:rPr lang="en-CA" sz="2800" dirty="0" err="1">
                <a:latin typeface="ArialMT"/>
              </a:rPr>
              <a:t>Panbio</a:t>
            </a:r>
            <a:r>
              <a:rPr lang="en-CA" sz="2000" baseline="30000" dirty="0" err="1">
                <a:effectLst/>
                <a:latin typeface="ArialMT"/>
              </a:rPr>
              <a:t>TM</a:t>
            </a:r>
            <a:r>
              <a:rPr lang="en-CA" sz="2000" dirty="0">
                <a:effectLst/>
                <a:latin typeface="ArialMT"/>
              </a:rPr>
              <a:t> </a:t>
            </a:r>
            <a:r>
              <a:rPr lang="en-CA" sz="2800" dirty="0">
                <a:latin typeface="ArialMT"/>
              </a:rPr>
              <a:t>kits (test device, extraction tube, buffer solution, tube cap, tube rack, nasal swab) </a:t>
            </a:r>
            <a:br>
              <a:rPr lang="en-CA" sz="2800" dirty="0">
                <a:latin typeface="ArialMT"/>
              </a:rPr>
            </a:br>
            <a:r>
              <a:rPr lang="en-CA" sz="2800" dirty="0">
                <a:latin typeface="ArialMT"/>
              </a:rPr>
              <a:t>• PPE (If performing on someone else, you need gloves, mask, face shield and gown) </a:t>
            </a:r>
            <a:br>
              <a:rPr lang="en-CA" sz="2800" dirty="0">
                <a:latin typeface="ArialMT"/>
              </a:rPr>
            </a:br>
            <a:r>
              <a:rPr lang="en-CA" sz="2800" dirty="0">
                <a:latin typeface="ArialMT"/>
              </a:rPr>
              <a:t>• Biohazard waste bin </a:t>
            </a:r>
            <a:br>
              <a:rPr lang="en-CA" sz="2800" dirty="0">
                <a:latin typeface="ArialMT"/>
              </a:rPr>
            </a:br>
            <a:r>
              <a:rPr lang="en-CA" sz="2800" dirty="0">
                <a:latin typeface="ArialMT"/>
              </a:rPr>
              <a:t>• Hand sanitizer and disinfectant wipes</a:t>
            </a:r>
          </a:p>
          <a:p>
            <a:endParaRPr lang="en-CA" sz="2800" dirty="0">
              <a:effectLst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92061A-6D05-5F40-A3BB-84FDD861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15904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2: Prepare your testing gear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92061A-6D05-5F40-A3BB-84FDD861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15904"/>
            <a:ext cx="2463064" cy="155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ABCA7-43F1-B74A-94B4-5A1B4F4D5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77" y="1619620"/>
            <a:ext cx="3132920" cy="2364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6788FD-1E5E-0F4A-AB4F-5EC275616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19620"/>
            <a:ext cx="4681342" cy="1560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40E19-BBD7-8E4F-A046-778E3709A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687" y="4504716"/>
            <a:ext cx="55499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3: Add buffer solution to tube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92061A-6D05-5F40-A3BB-84FDD861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15904"/>
            <a:ext cx="2463064" cy="155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6E2F76-D471-7D4F-8D4D-9661D551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34" y="1690688"/>
            <a:ext cx="6113310" cy="45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5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4: Complete the swab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92061A-6D05-5F40-A3BB-84FDD861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4" y="5115904"/>
            <a:ext cx="2463064" cy="155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D3E4A-8FF7-AE4B-940A-78E54636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884" y="1305143"/>
            <a:ext cx="7899037" cy="49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7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E4B1-4394-A34C-9B23-B16D1F10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Panbio</a:t>
            </a:r>
            <a:r>
              <a:rPr lang="en-CA" baseline="30000" dirty="0" err="1"/>
              <a:t>TM</a:t>
            </a:r>
            <a:r>
              <a:rPr lang="en-CA" baseline="30000" dirty="0"/>
              <a:t> </a:t>
            </a:r>
            <a:r>
              <a:rPr lang="en-CA" dirty="0"/>
              <a:t>– Step 5:Add swab to the tubes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AE2821-7AE3-2346-8D27-CBFE52BD6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145" y="1751513"/>
            <a:ext cx="5739443" cy="4311866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1F20E-5E4C-5B40-9937-3E3C7AAA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" y="5123401"/>
            <a:ext cx="2463064" cy="15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63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391</Words>
  <Application>Microsoft Macintosh PowerPoint</Application>
  <PresentationFormat>Widescreen</PresentationFormat>
  <Paragraphs>62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ArialMT</vt:lpstr>
      <vt:lpstr>Calibri</vt:lpstr>
      <vt:lpstr>Calibri Light</vt:lpstr>
      <vt:lpstr>Office Theme</vt:lpstr>
      <vt:lpstr>Rapid Antigen Test Training </vt:lpstr>
      <vt:lpstr>Rapid Antigen Tests </vt:lpstr>
      <vt:lpstr>PanbioTM</vt:lpstr>
      <vt:lpstr>PanbioTM</vt:lpstr>
      <vt:lpstr>PanbioTM – Step 1: Set up your station </vt:lpstr>
      <vt:lpstr>PanbioTM – Step 2: Prepare your testing gear</vt:lpstr>
      <vt:lpstr>PanbioTM – Step 3: Add buffer solution to tube</vt:lpstr>
      <vt:lpstr>PanbioTM – Step 4: Complete the swab</vt:lpstr>
      <vt:lpstr>PanbioTM – Step 5:Add swab to the tubes </vt:lpstr>
      <vt:lpstr>PanbioTM – Step 6: Add sample to test device</vt:lpstr>
      <vt:lpstr>PanbioTM – Step 7: Wait for test to develop and read results </vt:lpstr>
      <vt:lpstr>PanbioTM – Step 7: Wait for test to develop and read results </vt:lpstr>
      <vt:lpstr>PanbioTM – Step 8: Clean station with disinfectant wipes and dispose of waste appropriately</vt:lpstr>
      <vt:lpstr>PanbioTM  Quick Video </vt:lpstr>
      <vt:lpstr>BD Veritor</vt:lpstr>
      <vt:lpstr>BD Veritor – Step 1: Set up your station </vt:lpstr>
      <vt:lpstr>BD Veritor – Step 2: Prepare your testing gear </vt:lpstr>
      <vt:lpstr>BD Veritor – Step 3: Complete the swab </vt:lpstr>
      <vt:lpstr>BD Veritor – Step 4: Add swab to the tubes </vt:lpstr>
      <vt:lpstr>BD Veritor – Step 4: Add sample to test device and analyze results</vt:lpstr>
      <vt:lpstr>BD Veritor Quick Video</vt:lpstr>
      <vt:lpstr>QuickVue – Step 1: Set up your station </vt:lpstr>
      <vt:lpstr>QuickVue – Step 2: Preparing testing gear</vt:lpstr>
      <vt:lpstr>QuickVue – Step 3: Complete the swab</vt:lpstr>
      <vt:lpstr>QuickVue – Step 4: Prepare sample for analysis</vt:lpstr>
      <vt:lpstr>QuickVue – Step 5: Place Test strip in sample</vt:lpstr>
      <vt:lpstr>QuickVue – Step 6: Analyze results</vt:lpstr>
      <vt:lpstr>QuickVue – Quick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Antigen Test Training </dc:title>
  <dc:creator>Ambuja Banerjee</dc:creator>
  <cp:lastModifiedBy>Ambuja Banerjee</cp:lastModifiedBy>
  <cp:revision>9</cp:revision>
  <dcterms:created xsi:type="dcterms:W3CDTF">2022-01-06T16:35:12Z</dcterms:created>
  <dcterms:modified xsi:type="dcterms:W3CDTF">2022-01-06T17:40:54Z</dcterms:modified>
</cp:coreProperties>
</file>