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Lato" panose="020B0604020202020204" charset="0"/>
      <p:regular r:id="rId14"/>
      <p:bold r:id="rId15"/>
      <p:italic r:id="rId16"/>
      <p:boldItalic r:id="rId17"/>
    </p:embeddedFont>
    <p:embeddedFont>
      <p:font typeface="Lato Black" panose="020B0604020202020204" charset="0"/>
      <p:bold r:id="rId18"/>
      <p:boldItalic r:id="rId19"/>
    </p:embeddedFont>
    <p:embeddedFont>
      <p:font typeface="Lato Light" panose="020B0604020202020204" charset="0"/>
      <p:regular r:id="rId20"/>
      <p:bold r:id="rId21"/>
      <p:italic r:id="rId22"/>
      <p:boldItalic r:id="rId23"/>
    </p:embeddedFont>
    <p:embeddedFont>
      <p:font typeface="Nunito"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7003F5-C35C-46F6-971C-1A0A7825208E}">
  <a:tblStyle styleId="{B37003F5-C35C-46F6-971C-1A0A7825208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7" d="100"/>
          <a:sy n="127" d="100"/>
        </p:scale>
        <p:origin x="108" y="4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font" Target="fonts/font14.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b89477abac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b89477abac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b89477abac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b89477abac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b89477abac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b89477abac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b89477aba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b89477aba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b89477abac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b89477abac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b8bbbbccbc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b8bbbbccb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bc211f0285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bc211f0285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b89477abac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b89477abac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b89477abac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b89477abac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b89477abac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b89477abac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95000"/>
              </a:lnSpc>
              <a:spcBef>
                <a:spcPts val="1000"/>
              </a:spcBef>
              <a:spcAft>
                <a:spcPts val="0"/>
              </a:spcAft>
              <a:buNone/>
            </a:pPr>
            <a:endParaRPr sz="1200" b="1" dirty="0">
              <a:solidFill>
                <a:srgbClr val="434343"/>
              </a:solidFill>
              <a:latin typeface="Lato"/>
              <a:ea typeface="Lato"/>
              <a:cs typeface="Lato"/>
              <a:sym typeface="Lato"/>
            </a:endParaRPr>
          </a:p>
          <a:p>
            <a:pPr marL="0" lvl="0" indent="0" algn="l" rtl="0">
              <a:lnSpc>
                <a:spcPct val="80000"/>
              </a:lnSpc>
              <a:spcBef>
                <a:spcPts val="500"/>
              </a:spcBef>
              <a:spcAft>
                <a:spcPts val="0"/>
              </a:spcAft>
              <a:buClr>
                <a:schemeClr val="dk1"/>
              </a:buClr>
              <a:buSzPts val="605"/>
              <a:buFont typeface="Arial"/>
              <a:buNone/>
            </a:pPr>
            <a:endParaRPr sz="1190" dirty="0">
              <a:solidFill>
                <a:srgbClr val="434343"/>
              </a:solidFill>
              <a:latin typeface="Lato"/>
              <a:ea typeface="Lato"/>
              <a:cs typeface="Lato"/>
              <a:sym typeface="Lato"/>
            </a:endParaRPr>
          </a:p>
          <a:p>
            <a:pPr marL="0" lvl="0" indent="0" algn="l" rtl="0">
              <a:spcBef>
                <a:spcPts val="50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solidFill>
                <a:srgbClr val="11515C"/>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0" y="4059575"/>
            <a:ext cx="9144000" cy="1083900"/>
          </a:xfrm>
          <a:prstGeom prst="rect">
            <a:avLst/>
          </a:prstGeom>
          <a:solidFill>
            <a:srgbClr val="7EDF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13"/>
          <p:cNvSpPr txBox="1">
            <a:spLocks noGrp="1"/>
          </p:cNvSpPr>
          <p:nvPr>
            <p:ph type="ctrTitle"/>
          </p:nvPr>
        </p:nvSpPr>
        <p:spPr>
          <a:xfrm>
            <a:off x="311700" y="168750"/>
            <a:ext cx="6958800" cy="17541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Toronto Social Services IPAC Response</a:t>
            </a:r>
            <a:endParaRPr b="1" dirty="0">
              <a:solidFill>
                <a:srgbClr val="434343"/>
              </a:solidFill>
              <a:latin typeface="Lato"/>
              <a:ea typeface="Lato"/>
              <a:cs typeface="Lato"/>
              <a:sym typeface="Lato"/>
            </a:endParaRPr>
          </a:p>
        </p:txBody>
      </p:sp>
      <p:sp>
        <p:nvSpPr>
          <p:cNvPr id="56" name="Google Shape;56;p13"/>
          <p:cNvSpPr txBox="1">
            <a:spLocks noGrp="1"/>
          </p:cNvSpPr>
          <p:nvPr>
            <p:ph type="subTitle" idx="1"/>
          </p:nvPr>
        </p:nvSpPr>
        <p:spPr>
          <a:xfrm>
            <a:off x="311700" y="1846650"/>
            <a:ext cx="6958800" cy="615300"/>
          </a:xfrm>
          <a:prstGeom prst="rect">
            <a:avLst/>
          </a:prstGeom>
        </p:spPr>
        <p:txBody>
          <a:bodyPr spcFirstLastPara="1" wrap="square" lIns="91425" tIns="91425" rIns="91425" bIns="91425" anchor="t" anchorCtr="0">
            <a:noAutofit/>
          </a:bodyPr>
          <a:lstStyle/>
          <a:p>
            <a:pPr marL="0" lvl="0" indent="0" algn="l" rtl="0">
              <a:lnSpc>
                <a:spcPct val="140000"/>
              </a:lnSpc>
              <a:spcBef>
                <a:spcPts val="1000"/>
              </a:spcBef>
              <a:spcAft>
                <a:spcPts val="0"/>
              </a:spcAft>
              <a:buSzPts val="789"/>
              <a:buNone/>
            </a:pPr>
            <a:r>
              <a:rPr lang="en" sz="2231">
                <a:solidFill>
                  <a:srgbClr val="666666"/>
                </a:solidFill>
                <a:latin typeface="Lato"/>
                <a:ea typeface="Lato"/>
                <a:cs typeface="Lato"/>
                <a:sym typeface="Lato"/>
              </a:rPr>
              <a:t>Toronto Region IPAC Champion, Safehaven</a:t>
            </a:r>
            <a:br>
              <a:rPr lang="en" sz="1731">
                <a:solidFill>
                  <a:srgbClr val="666666"/>
                </a:solidFill>
                <a:latin typeface="Lato"/>
                <a:ea typeface="Lato"/>
                <a:cs typeface="Lato"/>
                <a:sym typeface="Lato"/>
              </a:rPr>
            </a:br>
            <a:endParaRPr sz="1731" dirty="0">
              <a:solidFill>
                <a:srgbClr val="666666"/>
              </a:solidFill>
              <a:latin typeface="Lato"/>
              <a:ea typeface="Lato"/>
              <a:cs typeface="Lato"/>
              <a:sym typeface="Lato"/>
            </a:endParaRPr>
          </a:p>
        </p:txBody>
      </p:sp>
      <p:grpSp>
        <p:nvGrpSpPr>
          <p:cNvPr id="57" name="Google Shape;57;p13"/>
          <p:cNvGrpSpPr/>
          <p:nvPr/>
        </p:nvGrpSpPr>
        <p:grpSpPr>
          <a:xfrm>
            <a:off x="5631938" y="4227838"/>
            <a:ext cx="3360576" cy="784436"/>
            <a:chOff x="-6257558" y="4003272"/>
            <a:chExt cx="2073662" cy="486593"/>
          </a:xfrm>
        </p:grpSpPr>
        <p:sp>
          <p:nvSpPr>
            <p:cNvPr id="58" name="Google Shape;58;p13"/>
            <p:cNvSpPr txBox="1"/>
            <p:nvPr/>
          </p:nvSpPr>
          <p:spPr>
            <a:xfrm>
              <a:off x="-6257558" y="4003272"/>
              <a:ext cx="894900" cy="289800"/>
            </a:xfrm>
            <a:prstGeom prst="rect">
              <a:avLst/>
            </a:prstGeom>
            <a:noFill/>
            <a:ln>
              <a:noFill/>
            </a:ln>
          </p:spPr>
          <p:txBody>
            <a:bodyPr spcFirstLastPara="1" wrap="square" lIns="0" tIns="0" rIns="0" bIns="0" anchor="ctr" anchorCtr="0">
              <a:noAutofit/>
            </a:bodyPr>
            <a:lstStyle/>
            <a:p>
              <a:pPr marL="0" lvl="0" indent="0" algn="ctr" rtl="0">
                <a:spcBef>
                  <a:spcPts val="0"/>
                </a:spcBef>
                <a:spcAft>
                  <a:spcPts val="0"/>
                </a:spcAft>
                <a:buNone/>
              </a:pPr>
              <a:r>
                <a:rPr lang="en" sz="4100">
                  <a:solidFill>
                    <a:srgbClr val="434343"/>
                  </a:solidFill>
                  <a:latin typeface="Lato Black"/>
                  <a:ea typeface="Lato Black"/>
                  <a:cs typeface="Lato Black"/>
                  <a:sym typeface="Lato Black"/>
                </a:rPr>
                <a:t># WE</a:t>
              </a:r>
              <a:endParaRPr sz="4100" dirty="0">
                <a:solidFill>
                  <a:srgbClr val="434343"/>
                </a:solidFill>
                <a:latin typeface="Lato Black"/>
                <a:ea typeface="Lato Black"/>
                <a:cs typeface="Lato Black"/>
                <a:sym typeface="Lato Black"/>
              </a:endParaRPr>
            </a:p>
          </p:txBody>
        </p:sp>
        <p:sp>
          <p:nvSpPr>
            <p:cNvPr id="59" name="Google Shape;59;p13"/>
            <p:cNvSpPr txBox="1"/>
            <p:nvPr/>
          </p:nvSpPr>
          <p:spPr>
            <a:xfrm>
              <a:off x="-5362597" y="4003272"/>
              <a:ext cx="1178700" cy="289800"/>
            </a:xfrm>
            <a:prstGeom prst="rect">
              <a:avLst/>
            </a:prstGeom>
            <a:solidFill>
              <a:srgbClr val="434343"/>
            </a:solidFill>
            <a:ln>
              <a:noFill/>
            </a:ln>
          </p:spPr>
          <p:txBody>
            <a:bodyPr spcFirstLastPara="1" wrap="square" lIns="0" tIns="0" rIns="0" bIns="0" anchor="ctr" anchorCtr="0">
              <a:noAutofit/>
            </a:bodyPr>
            <a:lstStyle/>
            <a:p>
              <a:pPr marL="0" lvl="0" indent="0" algn="ctr" rtl="0">
                <a:spcBef>
                  <a:spcPts val="0"/>
                </a:spcBef>
                <a:spcAft>
                  <a:spcPts val="0"/>
                </a:spcAft>
                <a:buNone/>
              </a:pPr>
              <a:r>
                <a:rPr lang="en" sz="3500">
                  <a:solidFill>
                    <a:srgbClr val="7EDFE2"/>
                  </a:solidFill>
                  <a:latin typeface="Lato Black"/>
                  <a:ea typeface="Lato Black"/>
                  <a:cs typeface="Lato Black"/>
                  <a:sym typeface="Lato Black"/>
                </a:rPr>
                <a:t>BELONG</a:t>
              </a:r>
              <a:endParaRPr sz="3500" dirty="0">
                <a:solidFill>
                  <a:srgbClr val="7EDFE2"/>
                </a:solidFill>
                <a:latin typeface="Lato Black"/>
                <a:ea typeface="Lato Black"/>
                <a:cs typeface="Lato Black"/>
                <a:sym typeface="Lato Black"/>
              </a:endParaRPr>
            </a:p>
          </p:txBody>
        </p:sp>
        <p:sp>
          <p:nvSpPr>
            <p:cNvPr id="60" name="Google Shape;60;p13"/>
            <p:cNvSpPr txBox="1"/>
            <p:nvPr/>
          </p:nvSpPr>
          <p:spPr>
            <a:xfrm>
              <a:off x="-5362597" y="4293065"/>
              <a:ext cx="1178700" cy="196800"/>
            </a:xfrm>
            <a:prstGeom prst="rect">
              <a:avLst/>
            </a:prstGeom>
            <a:noFill/>
            <a:ln>
              <a:noFill/>
            </a:ln>
          </p:spPr>
          <p:txBody>
            <a:bodyPr spcFirstLastPara="1" wrap="square" lIns="145350" tIns="145350" rIns="145350" bIns="145350" anchor="ctr" anchorCtr="0">
              <a:noAutofit/>
            </a:bodyPr>
            <a:lstStyle/>
            <a:p>
              <a:pPr marL="0" lvl="0" indent="0" algn="ctr" rtl="0">
                <a:spcBef>
                  <a:spcPts val="0"/>
                </a:spcBef>
                <a:spcAft>
                  <a:spcPts val="0"/>
                </a:spcAft>
                <a:buNone/>
              </a:pPr>
              <a:r>
                <a:rPr lang="en" sz="1500">
                  <a:solidFill>
                    <a:srgbClr val="434343"/>
                  </a:solidFill>
                  <a:latin typeface="Nunito"/>
                  <a:ea typeface="Nunito"/>
                  <a:cs typeface="Nunito"/>
                  <a:sym typeface="Nunito"/>
                </a:rPr>
                <a:t>Join the Movement</a:t>
              </a:r>
              <a:endParaRPr sz="1500" dirty="0">
                <a:solidFill>
                  <a:srgbClr val="434343"/>
                </a:solidFill>
                <a:latin typeface="Nunito"/>
                <a:ea typeface="Nunito"/>
                <a:cs typeface="Nunito"/>
                <a:sym typeface="Nunito"/>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2"/>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45;p22"/>
          <p:cNvSpPr txBox="1">
            <a:spLocks noGrp="1"/>
          </p:cNvSpPr>
          <p:nvPr>
            <p:ph type="title"/>
          </p:nvPr>
        </p:nvSpPr>
        <p:spPr>
          <a:xfrm>
            <a:off x="311700" y="8520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500" b="1">
                <a:solidFill>
                  <a:srgbClr val="434343"/>
                </a:solidFill>
                <a:latin typeface="Lato"/>
                <a:ea typeface="Lato"/>
                <a:cs typeface="Lato"/>
                <a:sym typeface="Lato"/>
              </a:rPr>
              <a:t>Communications </a:t>
            </a:r>
            <a:endParaRPr sz="2500" b="1" dirty="0">
              <a:solidFill>
                <a:srgbClr val="434343"/>
              </a:solidFill>
              <a:latin typeface="Lato"/>
              <a:ea typeface="Lato"/>
              <a:cs typeface="Lato"/>
              <a:sym typeface="Lato"/>
            </a:endParaRPr>
          </a:p>
        </p:txBody>
      </p:sp>
      <p:sp>
        <p:nvSpPr>
          <p:cNvPr id="146" name="Google Shape;146;p22"/>
          <p:cNvSpPr txBox="1">
            <a:spLocks noGrp="1"/>
          </p:cNvSpPr>
          <p:nvPr>
            <p:ph type="body" idx="1"/>
          </p:nvPr>
        </p:nvSpPr>
        <p:spPr>
          <a:xfrm>
            <a:off x="129150" y="542925"/>
            <a:ext cx="8885700" cy="420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1200" b="1" dirty="0">
              <a:solidFill>
                <a:srgbClr val="434343"/>
              </a:solidFill>
              <a:latin typeface="Lato"/>
              <a:ea typeface="Lato"/>
              <a:cs typeface="Lato"/>
              <a:sym typeface="Lato"/>
            </a:endParaRPr>
          </a:p>
          <a:p>
            <a:pPr marL="0" lvl="0" indent="0" algn="l" rtl="0">
              <a:lnSpc>
                <a:spcPct val="100000"/>
              </a:lnSpc>
              <a:spcBef>
                <a:spcPts val="500"/>
              </a:spcBef>
              <a:spcAft>
                <a:spcPts val="0"/>
              </a:spcAft>
              <a:buNone/>
            </a:pPr>
            <a:r>
              <a:rPr lang="en" sz="1200" b="1" dirty="0">
                <a:solidFill>
                  <a:srgbClr val="434343"/>
                </a:solidFill>
                <a:latin typeface="Lato"/>
                <a:ea typeface="Lato"/>
                <a:cs typeface="Lato"/>
                <a:sym typeface="Lato"/>
              </a:rPr>
              <a:t>Internal:</a:t>
            </a:r>
            <a:endParaRPr sz="1200" b="1" dirty="0">
              <a:solidFill>
                <a:srgbClr val="434343"/>
              </a:solidFill>
              <a:latin typeface="Lato"/>
              <a:ea typeface="Lato"/>
              <a:cs typeface="Lato"/>
              <a:sym typeface="Lato"/>
            </a:endParaRPr>
          </a:p>
          <a:p>
            <a:pPr marL="457200" lvl="0" indent="-301625" algn="l" rtl="0">
              <a:lnSpc>
                <a:spcPct val="100000"/>
              </a:lnSpc>
              <a:spcBef>
                <a:spcPts val="500"/>
              </a:spcBef>
              <a:spcAft>
                <a:spcPts val="0"/>
              </a:spcAft>
              <a:buClr>
                <a:srgbClr val="434343"/>
              </a:buClr>
              <a:buSzPts val="1150"/>
              <a:buFont typeface="Lato"/>
              <a:buChar char="●"/>
            </a:pPr>
            <a:r>
              <a:rPr lang="en" sz="1150" dirty="0">
                <a:solidFill>
                  <a:srgbClr val="434343"/>
                </a:solidFill>
                <a:latin typeface="Lato"/>
                <a:ea typeface="Lato"/>
                <a:cs typeface="Lato"/>
                <a:sym typeface="Lato"/>
              </a:rPr>
              <a:t>Hospital Hub Delegates will provide updates on their discussions from the Hospital Hub Meetings during the weekly Toronto Region IPAC Champion Resource Hub meeting. Additionally, any feedback or trends emerging from the front line will be shared at this meeting.</a:t>
            </a:r>
            <a:endParaRPr sz="1150" dirty="0">
              <a:solidFill>
                <a:srgbClr val="434343"/>
              </a:solidFill>
              <a:latin typeface="Lato"/>
              <a:ea typeface="Lato"/>
              <a:cs typeface="Lato"/>
              <a:sym typeface="Lato"/>
            </a:endParaRPr>
          </a:p>
          <a:p>
            <a:pPr marL="457200" lvl="0" indent="-301625" algn="l" rtl="0">
              <a:lnSpc>
                <a:spcPct val="100000"/>
              </a:lnSpc>
              <a:spcBef>
                <a:spcPts val="0"/>
              </a:spcBef>
              <a:spcAft>
                <a:spcPts val="0"/>
              </a:spcAft>
              <a:buClr>
                <a:srgbClr val="434343"/>
              </a:buClr>
              <a:buSzPts val="1150"/>
              <a:buFont typeface="Lato"/>
              <a:buChar char="●"/>
            </a:pPr>
            <a:r>
              <a:rPr lang="en" sz="1150" dirty="0">
                <a:solidFill>
                  <a:srgbClr val="434343"/>
                </a:solidFill>
                <a:latin typeface="Lato"/>
                <a:ea typeface="Lato"/>
                <a:cs typeface="Lato"/>
                <a:sym typeface="Lato"/>
              </a:rPr>
              <a:t>Action items will be tabled and discussed and emerging trends will be monitored, triaged  and responded to as needed. </a:t>
            </a:r>
            <a:endParaRPr sz="1150" dirty="0">
              <a:solidFill>
                <a:srgbClr val="434343"/>
              </a:solidFill>
              <a:latin typeface="Lato"/>
              <a:ea typeface="Lato"/>
              <a:cs typeface="Lato"/>
              <a:sym typeface="Lato"/>
            </a:endParaRPr>
          </a:p>
          <a:p>
            <a:pPr marL="457200" lvl="0" indent="-301625" algn="l" rtl="0">
              <a:lnSpc>
                <a:spcPct val="100000"/>
              </a:lnSpc>
              <a:spcBef>
                <a:spcPts val="0"/>
              </a:spcBef>
              <a:spcAft>
                <a:spcPts val="0"/>
              </a:spcAft>
              <a:buClr>
                <a:srgbClr val="434343"/>
              </a:buClr>
              <a:buSzPts val="1150"/>
              <a:buFont typeface="Lato"/>
              <a:buChar char="●"/>
            </a:pPr>
            <a:r>
              <a:rPr lang="en" sz="1150" dirty="0">
                <a:solidFill>
                  <a:srgbClr val="434343"/>
                </a:solidFill>
                <a:latin typeface="Lato"/>
                <a:ea typeface="Lato"/>
                <a:cs typeface="Lato"/>
                <a:sym typeface="Lato"/>
              </a:rPr>
              <a:t>Following the Toronto Region IPAC Champion Resource Hub Meeting, the Steering Committee Meeting will be scheduled weekly, to discuss critical information and emerging trends of significance at the Executive Leadership Level. </a:t>
            </a:r>
            <a:endParaRPr sz="1150" dirty="0">
              <a:solidFill>
                <a:srgbClr val="434343"/>
              </a:solidFill>
              <a:latin typeface="Lato"/>
              <a:ea typeface="Lato"/>
              <a:cs typeface="Lato"/>
              <a:sym typeface="Lato"/>
            </a:endParaRPr>
          </a:p>
          <a:p>
            <a:pPr marL="457200" lvl="0" indent="-301625" algn="l" rtl="0">
              <a:lnSpc>
                <a:spcPct val="100000"/>
              </a:lnSpc>
              <a:spcBef>
                <a:spcPts val="0"/>
              </a:spcBef>
              <a:spcAft>
                <a:spcPts val="0"/>
              </a:spcAft>
              <a:buClr>
                <a:srgbClr val="434343"/>
              </a:buClr>
              <a:buSzPts val="1150"/>
              <a:buFont typeface="Lato"/>
              <a:buChar char="●"/>
            </a:pPr>
            <a:r>
              <a:rPr lang="en" sz="1150" dirty="0">
                <a:solidFill>
                  <a:srgbClr val="434343"/>
                </a:solidFill>
                <a:latin typeface="Lato"/>
                <a:ea typeface="Lato"/>
                <a:cs typeface="Lato"/>
                <a:sym typeface="Lato"/>
              </a:rPr>
              <a:t>All documentation, task management and product creation will be managed by the Toronto Region IPAC Champion Resource Hub. </a:t>
            </a:r>
            <a:endParaRPr sz="1150" b="1" dirty="0">
              <a:solidFill>
                <a:srgbClr val="434343"/>
              </a:solidFill>
              <a:latin typeface="Lato"/>
              <a:ea typeface="Lato"/>
              <a:cs typeface="Lato"/>
              <a:sym typeface="Lato"/>
            </a:endParaRPr>
          </a:p>
          <a:p>
            <a:pPr marL="457200" lvl="0" indent="0" algn="l" rtl="0">
              <a:lnSpc>
                <a:spcPct val="100000"/>
              </a:lnSpc>
              <a:spcBef>
                <a:spcPts val="500"/>
              </a:spcBef>
              <a:spcAft>
                <a:spcPts val="0"/>
              </a:spcAft>
              <a:buNone/>
            </a:pPr>
            <a:endParaRPr sz="1200" b="1" dirty="0">
              <a:solidFill>
                <a:srgbClr val="434343"/>
              </a:solidFill>
              <a:latin typeface="Lato"/>
              <a:ea typeface="Lato"/>
              <a:cs typeface="Lato"/>
              <a:sym typeface="Lato"/>
            </a:endParaRPr>
          </a:p>
          <a:p>
            <a:pPr marL="0" lvl="0" indent="0" algn="l" rtl="0">
              <a:lnSpc>
                <a:spcPct val="100000"/>
              </a:lnSpc>
              <a:spcBef>
                <a:spcPts val="0"/>
              </a:spcBef>
              <a:spcAft>
                <a:spcPts val="0"/>
              </a:spcAft>
              <a:buNone/>
            </a:pPr>
            <a:r>
              <a:rPr lang="en" sz="1200" b="1" dirty="0">
                <a:solidFill>
                  <a:srgbClr val="434343"/>
                </a:solidFill>
                <a:latin typeface="Lato"/>
                <a:ea typeface="Lato"/>
                <a:cs typeface="Lato"/>
                <a:sym typeface="Lato"/>
              </a:rPr>
              <a:t>External:</a:t>
            </a:r>
            <a:endParaRPr sz="1200" b="1" dirty="0">
              <a:solidFill>
                <a:srgbClr val="434343"/>
              </a:solidFill>
              <a:latin typeface="Lato"/>
              <a:ea typeface="Lato"/>
              <a:cs typeface="Lato"/>
              <a:sym typeface="Lato"/>
            </a:endParaRPr>
          </a:p>
          <a:p>
            <a:pPr marL="457200" lvl="0" indent="-301625" algn="l" rtl="0">
              <a:lnSpc>
                <a:spcPct val="100000"/>
              </a:lnSpc>
              <a:spcBef>
                <a:spcPts val="500"/>
              </a:spcBef>
              <a:spcAft>
                <a:spcPts val="0"/>
              </a:spcAft>
              <a:buClr>
                <a:srgbClr val="434343"/>
              </a:buClr>
              <a:buSzPts val="1150"/>
              <a:buFont typeface="Lato"/>
              <a:buChar char="●"/>
            </a:pPr>
            <a:r>
              <a:rPr lang="en" sz="1150" dirty="0">
                <a:solidFill>
                  <a:srgbClr val="434343"/>
                </a:solidFill>
                <a:latin typeface="Lato"/>
                <a:ea typeface="Lato"/>
                <a:cs typeface="Lato"/>
                <a:sym typeface="Lato"/>
              </a:rPr>
              <a:t>The primary mechanism for general communication with agencies  will be through a dedicated landing page off of Safehaven’s website. All new communications and information for knowledge mobilization will be posted on the website.  The website will also provide a point of entry for agencies to access services and IPAC  programming. </a:t>
            </a:r>
            <a:endParaRPr sz="1150" dirty="0">
              <a:solidFill>
                <a:srgbClr val="434343"/>
              </a:solidFill>
              <a:highlight>
                <a:srgbClr val="FFFF00"/>
              </a:highlight>
              <a:latin typeface="Lato"/>
              <a:ea typeface="Lato"/>
              <a:cs typeface="Lato"/>
              <a:sym typeface="Lato"/>
            </a:endParaRPr>
          </a:p>
          <a:p>
            <a:pPr marL="0" lvl="0" indent="0" algn="l" rtl="0">
              <a:lnSpc>
                <a:spcPct val="100000"/>
              </a:lnSpc>
              <a:spcBef>
                <a:spcPts val="500"/>
              </a:spcBef>
              <a:spcAft>
                <a:spcPts val="0"/>
              </a:spcAft>
              <a:buNone/>
            </a:pPr>
            <a:endParaRPr sz="600" dirty="0">
              <a:solidFill>
                <a:srgbClr val="434343"/>
              </a:solidFill>
              <a:latin typeface="Lato"/>
              <a:ea typeface="Lato"/>
              <a:cs typeface="Lato"/>
              <a:sym typeface="Lato"/>
            </a:endParaRPr>
          </a:p>
          <a:p>
            <a:pPr marL="457200" lvl="0" indent="0" algn="l" rtl="0">
              <a:lnSpc>
                <a:spcPct val="100000"/>
              </a:lnSpc>
              <a:spcBef>
                <a:spcPts val="0"/>
              </a:spcBef>
              <a:spcAft>
                <a:spcPts val="0"/>
              </a:spcAft>
              <a:buNone/>
            </a:pPr>
            <a:r>
              <a:rPr lang="en" sz="1100" b="1" dirty="0">
                <a:solidFill>
                  <a:srgbClr val="434343"/>
                </a:solidFill>
                <a:latin typeface="Lato"/>
                <a:ea typeface="Lato"/>
                <a:cs typeface="Lato"/>
                <a:sym typeface="Lato"/>
              </a:rPr>
              <a:t>Live Webinars</a:t>
            </a:r>
            <a:endParaRPr sz="1100" b="1" dirty="0">
              <a:solidFill>
                <a:srgbClr val="434343"/>
              </a:solidFill>
              <a:latin typeface="Lato"/>
              <a:ea typeface="Lato"/>
              <a:cs typeface="Lato"/>
              <a:sym typeface="Lato"/>
            </a:endParaRPr>
          </a:p>
          <a:p>
            <a:pPr marL="457200" lvl="0" indent="-301625" algn="l" rtl="0">
              <a:lnSpc>
                <a:spcPct val="100000"/>
              </a:lnSpc>
              <a:spcBef>
                <a:spcPts val="500"/>
              </a:spcBef>
              <a:spcAft>
                <a:spcPts val="0"/>
              </a:spcAft>
              <a:buClr>
                <a:srgbClr val="434343"/>
              </a:buClr>
              <a:buSzPts val="1150"/>
              <a:buFont typeface="Lato"/>
              <a:buChar char="●"/>
            </a:pPr>
            <a:r>
              <a:rPr lang="en" sz="1150" dirty="0">
                <a:solidFill>
                  <a:srgbClr val="434343"/>
                </a:solidFill>
                <a:latin typeface="Lato"/>
                <a:ea typeface="Lato"/>
                <a:cs typeface="Lato"/>
                <a:sym typeface="Lato"/>
              </a:rPr>
              <a:t>Safehaven will host a Monday morning webinar for all network participants to communicate any new information to sectoral partners.  In addition, in partnership with MCCSS and Public Health this weekly webinar will provide an avenue to clarify or specify any new direction. Webinars will then be saved and available on the website for those unable to attend. </a:t>
            </a:r>
            <a:endParaRPr sz="1150" dirty="0">
              <a:solidFill>
                <a:srgbClr val="434343"/>
              </a:solidFill>
              <a:latin typeface="Lato"/>
              <a:ea typeface="Lato"/>
              <a:cs typeface="Lato"/>
              <a:sym typeface="Lato"/>
            </a:endParaRPr>
          </a:p>
        </p:txBody>
      </p:sp>
      <p:sp>
        <p:nvSpPr>
          <p:cNvPr id="147" name="Google Shape;147;p22"/>
          <p:cNvSpPr txBox="1">
            <a:spLocks noGrp="1"/>
          </p:cNvSpPr>
          <p:nvPr>
            <p:ph type="sldNum" idx="12"/>
          </p:nvPr>
        </p:nvSpPr>
        <p:spPr>
          <a:xfrm>
            <a:off x="8472450" y="4826425"/>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10</a:t>
            </a:fld>
            <a:endParaRPr dirty="0">
              <a:solidFill>
                <a:srgbClr val="434343"/>
              </a:solidFill>
              <a:latin typeface="Lato Light"/>
              <a:ea typeface="Lato Light"/>
              <a:cs typeface="Lato Light"/>
              <a:sym typeface="Lato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Next Steps</a:t>
            </a:r>
            <a:endParaRPr b="1" dirty="0">
              <a:solidFill>
                <a:srgbClr val="434343"/>
              </a:solidFill>
              <a:latin typeface="Lato"/>
              <a:ea typeface="Lato"/>
              <a:cs typeface="Lato"/>
              <a:sym typeface="Lato"/>
            </a:endParaRPr>
          </a:p>
        </p:txBody>
      </p:sp>
      <p:sp>
        <p:nvSpPr>
          <p:cNvPr id="154" name="Google Shape;154;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Clr>
                <a:srgbClr val="434343"/>
              </a:buClr>
              <a:buSzPts val="1400"/>
              <a:buFont typeface="Lato"/>
              <a:buAutoNum type="arabicPeriod"/>
            </a:pPr>
            <a:r>
              <a:rPr lang="en" sz="1400">
                <a:solidFill>
                  <a:srgbClr val="434343"/>
                </a:solidFill>
                <a:latin typeface="Lato"/>
                <a:ea typeface="Lato"/>
                <a:cs typeface="Lato"/>
                <a:sym typeface="Lato"/>
              </a:rPr>
              <a:t>Develop Detailed Project Plan</a:t>
            </a:r>
            <a:endParaRPr sz="1400" dirty="0">
              <a:solidFill>
                <a:srgbClr val="434343"/>
              </a:solidFill>
              <a:latin typeface="Lato"/>
              <a:ea typeface="Lato"/>
              <a:cs typeface="Lato"/>
              <a:sym typeface="Lato"/>
            </a:endParaRPr>
          </a:p>
          <a:p>
            <a:pPr marL="457200" lvl="0" indent="-317500" algn="l" rtl="0">
              <a:spcBef>
                <a:spcPts val="500"/>
              </a:spcBef>
              <a:spcAft>
                <a:spcPts val="0"/>
              </a:spcAft>
              <a:buClr>
                <a:srgbClr val="434343"/>
              </a:buClr>
              <a:buSzPts val="1400"/>
              <a:buFont typeface="Lato"/>
              <a:buAutoNum type="arabicPeriod"/>
            </a:pPr>
            <a:r>
              <a:rPr lang="en" sz="1400">
                <a:solidFill>
                  <a:srgbClr val="434343"/>
                </a:solidFill>
                <a:latin typeface="Lato"/>
                <a:ea typeface="Lato"/>
                <a:cs typeface="Lato"/>
                <a:sym typeface="Lato"/>
              </a:rPr>
              <a:t>Develop Communication Materials for Launch</a:t>
            </a:r>
            <a:endParaRPr sz="1400" dirty="0">
              <a:solidFill>
                <a:srgbClr val="434343"/>
              </a:solidFill>
              <a:latin typeface="Lato"/>
              <a:ea typeface="Lato"/>
              <a:cs typeface="Lato"/>
              <a:sym typeface="Lato"/>
            </a:endParaRPr>
          </a:p>
          <a:p>
            <a:pPr marL="457200" lvl="0" indent="-317500" algn="l" rtl="0">
              <a:spcBef>
                <a:spcPts val="500"/>
              </a:spcBef>
              <a:spcAft>
                <a:spcPts val="0"/>
              </a:spcAft>
              <a:buClr>
                <a:srgbClr val="434343"/>
              </a:buClr>
              <a:buSzPts val="1400"/>
              <a:buFont typeface="Lato"/>
              <a:buAutoNum type="arabicPeriod"/>
            </a:pPr>
            <a:r>
              <a:rPr lang="en" sz="1400">
                <a:solidFill>
                  <a:srgbClr val="434343"/>
                </a:solidFill>
                <a:latin typeface="Lato"/>
                <a:ea typeface="Lato"/>
                <a:cs typeface="Lato"/>
                <a:sym typeface="Lato"/>
              </a:rPr>
              <a:t>Write Terms of References for each Committee</a:t>
            </a:r>
            <a:endParaRPr sz="1400" dirty="0">
              <a:solidFill>
                <a:srgbClr val="434343"/>
              </a:solidFill>
              <a:latin typeface="Lato"/>
              <a:ea typeface="Lato"/>
              <a:cs typeface="Lato"/>
              <a:sym typeface="Lato"/>
            </a:endParaRPr>
          </a:p>
          <a:p>
            <a:pPr marL="457200" lvl="0" indent="-317500" algn="l" rtl="0">
              <a:spcBef>
                <a:spcPts val="500"/>
              </a:spcBef>
              <a:spcAft>
                <a:spcPts val="0"/>
              </a:spcAft>
              <a:buClr>
                <a:srgbClr val="434343"/>
              </a:buClr>
              <a:buSzPts val="1400"/>
              <a:buFont typeface="Lato"/>
              <a:buAutoNum type="arabicPeriod"/>
            </a:pPr>
            <a:r>
              <a:rPr lang="en" sz="1400">
                <a:solidFill>
                  <a:srgbClr val="434343"/>
                </a:solidFill>
                <a:latin typeface="Lato"/>
                <a:ea typeface="Lato"/>
                <a:cs typeface="Lato"/>
                <a:sym typeface="Lato"/>
              </a:rPr>
              <a:t>Set-up Website Landing Page</a:t>
            </a:r>
            <a:endParaRPr sz="1400" dirty="0">
              <a:solidFill>
                <a:srgbClr val="434343"/>
              </a:solidFill>
              <a:latin typeface="Lato"/>
              <a:ea typeface="Lato"/>
              <a:cs typeface="Lato"/>
              <a:sym typeface="Lato"/>
            </a:endParaRPr>
          </a:p>
          <a:p>
            <a:pPr marL="457200" lvl="0" indent="-317500" algn="l" rtl="0">
              <a:spcBef>
                <a:spcPts val="500"/>
              </a:spcBef>
              <a:spcAft>
                <a:spcPts val="0"/>
              </a:spcAft>
              <a:buClr>
                <a:srgbClr val="434343"/>
              </a:buClr>
              <a:buSzPts val="1400"/>
              <a:buFont typeface="Lato"/>
              <a:buAutoNum type="arabicPeriod"/>
            </a:pPr>
            <a:r>
              <a:rPr lang="en" sz="1400">
                <a:solidFill>
                  <a:srgbClr val="434343"/>
                </a:solidFill>
                <a:latin typeface="Lato"/>
                <a:ea typeface="Lato"/>
                <a:cs typeface="Lato"/>
                <a:sym typeface="Lato"/>
              </a:rPr>
              <a:t>Develop a staffing plan for positions within the Toronto Region IPAC Champion Resource Hub</a:t>
            </a:r>
            <a:endParaRPr sz="1400" dirty="0">
              <a:solidFill>
                <a:srgbClr val="434343"/>
              </a:solidFill>
              <a:latin typeface="Lato"/>
              <a:ea typeface="Lato"/>
              <a:cs typeface="Lato"/>
              <a:sym typeface="Lato"/>
            </a:endParaRPr>
          </a:p>
          <a:p>
            <a:pPr marL="457200" lvl="0" indent="-317500" algn="l" rtl="0">
              <a:spcBef>
                <a:spcPts val="500"/>
              </a:spcBef>
              <a:spcAft>
                <a:spcPts val="500"/>
              </a:spcAft>
              <a:buClr>
                <a:srgbClr val="434343"/>
              </a:buClr>
              <a:buSzPts val="1400"/>
              <a:buFont typeface="Lato"/>
              <a:buAutoNum type="arabicPeriod"/>
            </a:pPr>
            <a:r>
              <a:rPr lang="en" sz="1400">
                <a:solidFill>
                  <a:srgbClr val="434343"/>
                </a:solidFill>
                <a:latin typeface="Lato"/>
                <a:ea typeface="Lato"/>
                <a:cs typeface="Lato"/>
                <a:sym typeface="Lato"/>
              </a:rPr>
              <a:t>Schedule  initial meetings </a:t>
            </a:r>
            <a:endParaRPr sz="1400" dirty="0">
              <a:solidFill>
                <a:srgbClr val="434343"/>
              </a:solidFill>
              <a:latin typeface="Lato"/>
              <a:ea typeface="Lato"/>
              <a:cs typeface="Lato"/>
              <a:sym typeface="Lato"/>
            </a:endParaRPr>
          </a:p>
        </p:txBody>
      </p:sp>
      <p:sp>
        <p:nvSpPr>
          <p:cNvPr id="155" name="Google Shape;155;p23"/>
          <p:cNvSpPr txBox="1">
            <a:spLocks noGrp="1"/>
          </p:cNvSpPr>
          <p:nvPr>
            <p:ph type="sldNum" idx="12"/>
          </p:nvPr>
        </p:nvSpPr>
        <p:spPr>
          <a:xfrm>
            <a:off x="8472450" y="4815923"/>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11</a:t>
            </a:fld>
            <a:endParaRPr dirty="0">
              <a:solidFill>
                <a:srgbClr val="434343"/>
              </a:solidFill>
              <a:latin typeface="Lato Light"/>
              <a:ea typeface="Lato Light"/>
              <a:cs typeface="Lato Light"/>
              <a:sym typeface="Lato Light"/>
            </a:endParaRPr>
          </a:p>
        </p:txBody>
      </p:sp>
      <p:pic>
        <p:nvPicPr>
          <p:cNvPr id="156" name="Google Shape;156;p23" descr="Safehaven.png"/>
          <p:cNvPicPr preferRelativeResize="0"/>
          <p:nvPr/>
        </p:nvPicPr>
        <p:blipFill rotWithShape="1">
          <a:blip r:embed="rId3">
            <a:alphaModFix/>
          </a:blip>
          <a:srcRect/>
          <a:stretch/>
        </p:blipFill>
        <p:spPr>
          <a:xfrm>
            <a:off x="7570225" y="3841750"/>
            <a:ext cx="1262075" cy="727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14"/>
          <p:cNvSpPr txBox="1">
            <a:spLocks noGrp="1"/>
          </p:cNvSpPr>
          <p:nvPr>
            <p:ph type="title"/>
          </p:nvPr>
        </p:nvSpPr>
        <p:spPr>
          <a:xfrm>
            <a:off x="311700" y="3688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Toronto IPAC Response</a:t>
            </a:r>
            <a:endParaRPr b="1" dirty="0">
              <a:solidFill>
                <a:srgbClr val="434343"/>
              </a:solidFill>
              <a:latin typeface="Lato"/>
              <a:ea typeface="Lato"/>
              <a:cs typeface="Lato"/>
              <a:sym typeface="Lato"/>
            </a:endParaRPr>
          </a:p>
        </p:txBody>
      </p:sp>
      <p:sp>
        <p:nvSpPr>
          <p:cNvPr id="67" name="Google Shape;67;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3850" algn="l" rtl="0">
              <a:spcBef>
                <a:spcPts val="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Toronto Social Services IPAC Response</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Toronto IPAC Steering Committee </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Hospital Hub Delegates - Operational Leads</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Hospital Hub Delegates - Roses and Responsibilities </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Local Services Planning Committee </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Toronto IPAC Steering Committee </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Toronto Region IPAC Champion Resource Hub</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Communications </a:t>
            </a:r>
            <a:endParaRPr sz="1500" dirty="0">
              <a:solidFill>
                <a:srgbClr val="434343"/>
              </a:solidFill>
              <a:latin typeface="Lato"/>
              <a:ea typeface="Lato"/>
              <a:cs typeface="Lato"/>
              <a:sym typeface="Lato"/>
            </a:endParaRPr>
          </a:p>
          <a:p>
            <a:pPr marL="457200" lvl="0" indent="-323850" algn="l" rtl="0">
              <a:spcBef>
                <a:spcPts val="500"/>
              </a:spcBef>
              <a:spcAft>
                <a:spcPts val="0"/>
              </a:spcAft>
              <a:buClr>
                <a:srgbClr val="434343"/>
              </a:buClr>
              <a:buSzPts val="1500"/>
              <a:buFont typeface="Lato"/>
              <a:buAutoNum type="arabicPeriod"/>
            </a:pPr>
            <a:r>
              <a:rPr lang="en" sz="1500">
                <a:solidFill>
                  <a:srgbClr val="434343"/>
                </a:solidFill>
                <a:latin typeface="Lato"/>
                <a:ea typeface="Lato"/>
                <a:cs typeface="Lato"/>
                <a:sym typeface="Lato"/>
              </a:rPr>
              <a:t>Next Steps</a:t>
            </a:r>
            <a:endParaRPr sz="1500" dirty="0">
              <a:solidFill>
                <a:srgbClr val="434343"/>
              </a:solidFill>
              <a:latin typeface="Lato"/>
              <a:ea typeface="Lato"/>
              <a:cs typeface="Lato"/>
              <a:sym typeface="Lato"/>
            </a:endParaRPr>
          </a:p>
          <a:p>
            <a:pPr marL="914400" lvl="0" indent="0" algn="l" rtl="0">
              <a:spcBef>
                <a:spcPts val="500"/>
              </a:spcBef>
              <a:spcAft>
                <a:spcPts val="1200"/>
              </a:spcAft>
              <a:buNone/>
            </a:pPr>
            <a:endParaRPr dirty="0">
              <a:solidFill>
                <a:srgbClr val="434343"/>
              </a:solidFill>
              <a:latin typeface="Lato"/>
              <a:ea typeface="Lato"/>
              <a:cs typeface="Lato"/>
              <a:sym typeface="Lato"/>
            </a:endParaRPr>
          </a:p>
        </p:txBody>
      </p:sp>
      <p:sp>
        <p:nvSpPr>
          <p:cNvPr id="68" name="Google Shape;68;p14"/>
          <p:cNvSpPr txBox="1">
            <a:spLocks noGrp="1"/>
          </p:cNvSpPr>
          <p:nvPr>
            <p:ph type="sldNum" idx="12"/>
          </p:nvPr>
        </p:nvSpPr>
        <p:spPr>
          <a:xfrm>
            <a:off x="8472450" y="4826426"/>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2</a:t>
            </a:fld>
            <a:endParaRPr dirty="0">
              <a:solidFill>
                <a:srgbClr val="434343"/>
              </a:solidFill>
              <a:latin typeface="Lato Light"/>
              <a:ea typeface="Lato Light"/>
              <a:cs typeface="Lato Light"/>
              <a:sym typeface="Lato Light"/>
            </a:endParaRPr>
          </a:p>
        </p:txBody>
      </p:sp>
      <p:pic>
        <p:nvPicPr>
          <p:cNvPr id="69" name="Google Shape;69;p14" descr="Safehaven.png"/>
          <p:cNvPicPr preferRelativeResize="0"/>
          <p:nvPr/>
        </p:nvPicPr>
        <p:blipFill rotWithShape="1">
          <a:blip r:embed="rId3">
            <a:alphaModFix/>
          </a:blip>
          <a:srcRect/>
          <a:stretch/>
        </p:blipFill>
        <p:spPr>
          <a:xfrm>
            <a:off x="7527775" y="3817300"/>
            <a:ext cx="1304525" cy="751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5"/>
          <p:cNvSpPr/>
          <p:nvPr/>
        </p:nvSpPr>
        <p:spPr>
          <a:xfrm>
            <a:off x="2988150" y="2531163"/>
            <a:ext cx="2570400" cy="922800"/>
          </a:xfrm>
          <a:prstGeom prst="rect">
            <a:avLst/>
          </a:prstGeom>
          <a:solidFill>
            <a:srgbClr val="C1D4CE">
              <a:alpha val="3352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solidFill>
                  <a:srgbClr val="434343"/>
                </a:solidFill>
                <a:latin typeface="Lato"/>
                <a:ea typeface="Lato"/>
                <a:cs typeface="Lato"/>
                <a:sym typeface="Lato"/>
              </a:rPr>
              <a:t>Toronto IPAC Steering Committee</a:t>
            </a:r>
            <a:endParaRPr sz="900" b="1" dirty="0">
              <a:solidFill>
                <a:srgbClr val="434343"/>
              </a:solidFill>
              <a:latin typeface="Lato"/>
              <a:ea typeface="Lato"/>
              <a:cs typeface="Lato"/>
              <a:sym typeface="Lato"/>
            </a:endParaRPr>
          </a:p>
          <a:p>
            <a:pPr marL="400050" lvl="0" indent="-114300" algn="l" rtl="0">
              <a:spcBef>
                <a:spcPts val="500"/>
              </a:spcBef>
              <a:spcAft>
                <a:spcPts val="0"/>
              </a:spcAft>
              <a:buClr>
                <a:srgbClr val="434343"/>
              </a:buClr>
              <a:buSzPts val="900"/>
              <a:buFont typeface="Lato"/>
              <a:buChar char="⬝"/>
            </a:pPr>
            <a:r>
              <a:rPr lang="en" sz="900" dirty="0">
                <a:solidFill>
                  <a:srgbClr val="434343"/>
                </a:solidFill>
                <a:latin typeface="Lato"/>
                <a:ea typeface="Lato"/>
                <a:cs typeface="Lato"/>
                <a:sym typeface="Lato"/>
              </a:rPr>
              <a:t>IPAC Champion, Safehaven</a:t>
            </a:r>
            <a:endParaRPr sz="900" dirty="0">
              <a:solidFill>
                <a:srgbClr val="434343"/>
              </a:solidFill>
              <a:latin typeface="Lato"/>
              <a:ea typeface="Lato"/>
              <a:cs typeface="Lato"/>
              <a:sym typeface="Lato"/>
            </a:endParaRPr>
          </a:p>
          <a:p>
            <a:pPr marL="400050" lvl="0" indent="-114300" algn="l" rtl="0">
              <a:spcBef>
                <a:spcPts val="0"/>
              </a:spcBef>
              <a:spcAft>
                <a:spcPts val="0"/>
              </a:spcAft>
              <a:buClr>
                <a:srgbClr val="434343"/>
              </a:buClr>
              <a:buSzPts val="900"/>
              <a:buFont typeface="Lato"/>
              <a:buChar char="⬝"/>
            </a:pPr>
            <a:r>
              <a:rPr lang="en" sz="900" dirty="0">
                <a:solidFill>
                  <a:srgbClr val="434343"/>
                </a:solidFill>
                <a:latin typeface="Lato"/>
                <a:ea typeface="Lato"/>
                <a:cs typeface="Lato"/>
                <a:sym typeface="Lato"/>
              </a:rPr>
              <a:t>Executive Sectoral Leads</a:t>
            </a:r>
            <a:endParaRPr sz="900" dirty="0">
              <a:solidFill>
                <a:srgbClr val="434343"/>
              </a:solidFill>
              <a:latin typeface="Lato"/>
              <a:ea typeface="Lato"/>
              <a:cs typeface="Lato"/>
              <a:sym typeface="Lato"/>
            </a:endParaRPr>
          </a:p>
          <a:p>
            <a:pPr marL="400050" lvl="0" indent="-114300" algn="l" rtl="0">
              <a:spcBef>
                <a:spcPts val="0"/>
              </a:spcBef>
              <a:spcAft>
                <a:spcPts val="0"/>
              </a:spcAft>
              <a:buClr>
                <a:srgbClr val="434343"/>
              </a:buClr>
              <a:buSzPts val="900"/>
              <a:buFont typeface="Lato"/>
              <a:buChar char="⬝"/>
            </a:pPr>
            <a:r>
              <a:rPr lang="en" sz="900" dirty="0">
                <a:solidFill>
                  <a:srgbClr val="434343"/>
                </a:solidFill>
                <a:latin typeface="Lato"/>
                <a:ea typeface="Lato"/>
                <a:cs typeface="Lato"/>
                <a:sym typeface="Lato"/>
              </a:rPr>
              <a:t>Toronto Region IPAC Champion Resource Hub Members</a:t>
            </a:r>
            <a:endParaRPr sz="900" dirty="0">
              <a:solidFill>
                <a:srgbClr val="434343"/>
              </a:solidFill>
              <a:latin typeface="Lato"/>
              <a:ea typeface="Lato"/>
              <a:cs typeface="Lato"/>
              <a:sym typeface="Lato"/>
            </a:endParaRPr>
          </a:p>
          <a:p>
            <a:pPr marL="0" lvl="0" indent="0" algn="l" rtl="0">
              <a:spcBef>
                <a:spcPts val="0"/>
              </a:spcBef>
              <a:spcAft>
                <a:spcPts val="0"/>
              </a:spcAft>
              <a:buNone/>
            </a:pPr>
            <a:endParaRPr sz="900" dirty="0">
              <a:solidFill>
                <a:srgbClr val="434343"/>
              </a:solidFill>
              <a:latin typeface="Lato"/>
              <a:ea typeface="Lato"/>
              <a:cs typeface="Lato"/>
              <a:sym typeface="Lato"/>
            </a:endParaRPr>
          </a:p>
        </p:txBody>
      </p:sp>
      <p:sp>
        <p:nvSpPr>
          <p:cNvPr id="76" name="Google Shape;76;p15"/>
          <p:cNvSpPr txBox="1"/>
          <p:nvPr/>
        </p:nvSpPr>
        <p:spPr>
          <a:xfrm>
            <a:off x="285350" y="157525"/>
            <a:ext cx="64917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500" b="1">
                <a:solidFill>
                  <a:srgbClr val="434343"/>
                </a:solidFill>
                <a:latin typeface="Lato"/>
                <a:ea typeface="Lato"/>
                <a:cs typeface="Lato"/>
                <a:sym typeface="Lato"/>
              </a:rPr>
              <a:t>Toronto Social Services IPAC Response </a:t>
            </a:r>
            <a:endParaRPr sz="2500" b="1" dirty="0">
              <a:solidFill>
                <a:srgbClr val="434343"/>
              </a:solidFill>
              <a:latin typeface="Lato"/>
              <a:ea typeface="Lato"/>
              <a:cs typeface="Lato"/>
              <a:sym typeface="Lato"/>
            </a:endParaRPr>
          </a:p>
        </p:txBody>
      </p:sp>
      <p:sp>
        <p:nvSpPr>
          <p:cNvPr id="77" name="Google Shape;77;p15"/>
          <p:cNvSpPr/>
          <p:nvPr/>
        </p:nvSpPr>
        <p:spPr>
          <a:xfrm>
            <a:off x="931950" y="3740075"/>
            <a:ext cx="6679500" cy="431700"/>
          </a:xfrm>
          <a:prstGeom prst="rect">
            <a:avLst/>
          </a:prstGeom>
          <a:solidFill>
            <a:srgbClr val="C1D4CE">
              <a:alpha val="3352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solidFill>
                  <a:srgbClr val="434343"/>
                </a:solidFill>
                <a:latin typeface="Lato"/>
                <a:ea typeface="Lato"/>
                <a:cs typeface="Lato"/>
                <a:sym typeface="Lato"/>
              </a:rPr>
              <a:t>Toronto Region IPAC Champion Resource Hub</a:t>
            </a:r>
            <a:endParaRPr sz="1200" b="1" dirty="0">
              <a:solidFill>
                <a:srgbClr val="434343"/>
              </a:solidFill>
              <a:latin typeface="Lato"/>
              <a:ea typeface="Lato"/>
              <a:cs typeface="Lato"/>
              <a:sym typeface="Lato"/>
            </a:endParaRPr>
          </a:p>
        </p:txBody>
      </p:sp>
      <p:sp>
        <p:nvSpPr>
          <p:cNvPr id="78" name="Google Shape;78;p15"/>
          <p:cNvSpPr txBox="1">
            <a:spLocks noGrp="1"/>
          </p:cNvSpPr>
          <p:nvPr>
            <p:ph type="sldNum" idx="12"/>
          </p:nvPr>
        </p:nvSpPr>
        <p:spPr>
          <a:xfrm>
            <a:off x="8472450" y="4826500"/>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3</a:t>
            </a:fld>
            <a:endParaRPr dirty="0">
              <a:solidFill>
                <a:srgbClr val="434343"/>
              </a:solidFill>
              <a:latin typeface="Lato Light"/>
              <a:ea typeface="Lato Light"/>
              <a:cs typeface="Lato Light"/>
              <a:sym typeface="Lato Light"/>
            </a:endParaRPr>
          </a:p>
        </p:txBody>
      </p:sp>
      <p:sp>
        <p:nvSpPr>
          <p:cNvPr id="79" name="Google Shape;79;p15"/>
          <p:cNvSpPr txBox="1"/>
          <p:nvPr/>
        </p:nvSpPr>
        <p:spPr>
          <a:xfrm>
            <a:off x="111375" y="4535725"/>
            <a:ext cx="8909700" cy="264900"/>
          </a:xfrm>
          <a:prstGeom prst="rect">
            <a:avLst/>
          </a:prstGeom>
          <a:solidFill>
            <a:srgbClr val="C1D4CE">
              <a:alpha val="3352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b="1" dirty="0">
                <a:solidFill>
                  <a:srgbClr val="434343"/>
                </a:solidFill>
                <a:latin typeface="Lato"/>
                <a:ea typeface="Lato"/>
                <a:cs typeface="Lato"/>
                <a:sym typeface="Lato"/>
              </a:rPr>
              <a:t>Adult Developmental Services, Children’s Residences (excluding YPIAs), Outside Paid Resources, Anti-Human Trafficking; and Youth Justice open custody and detention facilities</a:t>
            </a:r>
            <a:endParaRPr sz="1000" b="1" dirty="0">
              <a:solidFill>
                <a:srgbClr val="434343"/>
              </a:solidFill>
              <a:latin typeface="Lato"/>
              <a:ea typeface="Lato"/>
              <a:cs typeface="Lato"/>
              <a:sym typeface="Lato"/>
            </a:endParaRPr>
          </a:p>
        </p:txBody>
      </p:sp>
      <p:sp>
        <p:nvSpPr>
          <p:cNvPr id="80" name="Google Shape;80;p15"/>
          <p:cNvSpPr txBox="1"/>
          <p:nvPr/>
        </p:nvSpPr>
        <p:spPr>
          <a:xfrm>
            <a:off x="8723050" y="3366050"/>
            <a:ext cx="2065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dirty="0"/>
          </a:p>
        </p:txBody>
      </p:sp>
      <p:sp>
        <p:nvSpPr>
          <p:cNvPr id="81" name="Google Shape;81;p15"/>
          <p:cNvSpPr txBox="1"/>
          <p:nvPr/>
        </p:nvSpPr>
        <p:spPr>
          <a:xfrm>
            <a:off x="3240450" y="726913"/>
            <a:ext cx="2065800" cy="431700"/>
          </a:xfrm>
          <a:prstGeom prst="rect">
            <a:avLst/>
          </a:prstGeom>
          <a:solidFill>
            <a:srgbClr val="89EED1">
              <a:alpha val="6816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a:solidFill>
                  <a:srgbClr val="434343"/>
                </a:solidFill>
                <a:latin typeface="Lato"/>
                <a:ea typeface="Lato"/>
                <a:cs typeface="Lato"/>
                <a:sym typeface="Lato"/>
              </a:rPr>
              <a:t>Ministry of Health</a:t>
            </a:r>
            <a:endParaRPr sz="1200" b="1" dirty="0">
              <a:solidFill>
                <a:srgbClr val="434343"/>
              </a:solidFill>
              <a:latin typeface="Lato"/>
              <a:ea typeface="Lato"/>
              <a:cs typeface="Lato"/>
              <a:sym typeface="Lato"/>
            </a:endParaRPr>
          </a:p>
        </p:txBody>
      </p:sp>
      <p:sp>
        <p:nvSpPr>
          <p:cNvPr id="82" name="Google Shape;82;p15"/>
          <p:cNvSpPr txBox="1"/>
          <p:nvPr/>
        </p:nvSpPr>
        <p:spPr>
          <a:xfrm>
            <a:off x="3305700" y="1347525"/>
            <a:ext cx="1935300" cy="850500"/>
          </a:xfrm>
          <a:prstGeom prst="rect">
            <a:avLst/>
          </a:prstGeom>
          <a:solidFill>
            <a:srgbClr val="89EED1">
              <a:alpha val="68160"/>
            </a:srgbClr>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solidFill>
                  <a:srgbClr val="434343"/>
                </a:solidFill>
                <a:latin typeface="Lato"/>
                <a:ea typeface="Lato"/>
                <a:cs typeface="Lato"/>
                <a:sym typeface="Lato"/>
              </a:rPr>
              <a:t>IPAC Champion</a:t>
            </a:r>
            <a:r>
              <a:rPr lang="en" sz="1200" dirty="0">
                <a:solidFill>
                  <a:srgbClr val="434343"/>
                </a:solidFill>
                <a:latin typeface="Lato"/>
                <a:ea typeface="Lato"/>
                <a:cs typeface="Lato"/>
                <a:sym typeface="Lato"/>
              </a:rPr>
              <a:t> Safehaven</a:t>
            </a:r>
            <a:endParaRPr sz="1200" dirty="0">
              <a:solidFill>
                <a:srgbClr val="434343"/>
              </a:solidFill>
              <a:latin typeface="Lato"/>
              <a:ea typeface="Lato"/>
              <a:cs typeface="Lato"/>
              <a:sym typeface="Lato"/>
            </a:endParaRPr>
          </a:p>
          <a:p>
            <a:pPr marL="0" lvl="0" indent="0" algn="ctr" rtl="0">
              <a:spcBef>
                <a:spcPts val="0"/>
              </a:spcBef>
              <a:spcAft>
                <a:spcPts val="0"/>
              </a:spcAft>
              <a:buNone/>
            </a:pPr>
            <a:r>
              <a:rPr lang="en" sz="1200" dirty="0">
                <a:solidFill>
                  <a:srgbClr val="434343"/>
                </a:solidFill>
                <a:latin typeface="Lato"/>
                <a:ea typeface="Lato"/>
                <a:cs typeface="Lato"/>
                <a:sym typeface="Lato"/>
              </a:rPr>
              <a:t>Susan Bisaillon, CEO</a:t>
            </a:r>
            <a:endParaRPr sz="1200" dirty="0">
              <a:solidFill>
                <a:srgbClr val="434343"/>
              </a:solidFill>
              <a:latin typeface="Lato"/>
              <a:ea typeface="Lato"/>
              <a:cs typeface="Lato"/>
              <a:sym typeface="Lato"/>
            </a:endParaRPr>
          </a:p>
        </p:txBody>
      </p:sp>
      <p:cxnSp>
        <p:nvCxnSpPr>
          <p:cNvPr id="83" name="Google Shape;83;p15"/>
          <p:cNvCxnSpPr>
            <a:stCxn id="82" idx="1"/>
            <a:endCxn id="82" idx="1"/>
          </p:cNvCxnSpPr>
          <p:nvPr/>
        </p:nvCxnSpPr>
        <p:spPr>
          <a:xfrm>
            <a:off x="3305700" y="1772775"/>
            <a:ext cx="0" cy="0"/>
          </a:xfrm>
          <a:prstGeom prst="straightConnector1">
            <a:avLst/>
          </a:prstGeom>
          <a:noFill/>
          <a:ln w="9525" cap="flat" cmpd="sng">
            <a:solidFill>
              <a:schemeClr val="dk2"/>
            </a:solidFill>
            <a:prstDash val="solid"/>
            <a:round/>
            <a:headEnd type="none" w="med" len="med"/>
            <a:tailEnd type="none" w="med" len="med"/>
          </a:ln>
        </p:spPr>
      </p:cxnSp>
      <p:cxnSp>
        <p:nvCxnSpPr>
          <p:cNvPr id="84" name="Google Shape;84;p15"/>
          <p:cNvCxnSpPr>
            <a:stCxn id="82" idx="2"/>
            <a:endCxn id="75" idx="0"/>
          </p:cNvCxnSpPr>
          <p:nvPr/>
        </p:nvCxnSpPr>
        <p:spPr>
          <a:xfrm>
            <a:off x="4273350" y="2198025"/>
            <a:ext cx="0" cy="333000"/>
          </a:xfrm>
          <a:prstGeom prst="straightConnector1">
            <a:avLst/>
          </a:prstGeom>
          <a:noFill/>
          <a:ln w="9525" cap="flat" cmpd="sng">
            <a:solidFill>
              <a:srgbClr val="999999"/>
            </a:solidFill>
            <a:prstDash val="solid"/>
            <a:round/>
            <a:headEnd type="triangle" w="med" len="med"/>
            <a:tailEnd type="triangle" w="med" len="med"/>
          </a:ln>
        </p:spPr>
      </p:cxnSp>
      <p:cxnSp>
        <p:nvCxnSpPr>
          <p:cNvPr id="85" name="Google Shape;85;p15"/>
          <p:cNvCxnSpPr>
            <a:endCxn id="77" idx="0"/>
          </p:cNvCxnSpPr>
          <p:nvPr/>
        </p:nvCxnSpPr>
        <p:spPr>
          <a:xfrm flipH="1">
            <a:off x="4271700" y="3453875"/>
            <a:ext cx="300" cy="286200"/>
          </a:xfrm>
          <a:prstGeom prst="straightConnector1">
            <a:avLst/>
          </a:prstGeom>
          <a:noFill/>
          <a:ln w="9525" cap="flat" cmpd="sng">
            <a:solidFill>
              <a:srgbClr val="999999"/>
            </a:solidFill>
            <a:prstDash val="solid"/>
            <a:round/>
            <a:headEnd type="triangle" w="med" len="med"/>
            <a:tailEnd type="triangle" w="med" len="med"/>
          </a:ln>
        </p:spPr>
      </p:cxnSp>
      <p:sp>
        <p:nvSpPr>
          <p:cNvPr id="86" name="Google Shape;86;p15"/>
          <p:cNvSpPr/>
          <p:nvPr/>
        </p:nvSpPr>
        <p:spPr>
          <a:xfrm>
            <a:off x="5913000" y="719475"/>
            <a:ext cx="3108300" cy="1680300"/>
          </a:xfrm>
          <a:prstGeom prst="ellipse">
            <a:avLst/>
          </a:prstGeom>
          <a:solidFill>
            <a:srgbClr val="C1D4CE">
              <a:alpha val="3352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200" b="1" dirty="0">
                <a:solidFill>
                  <a:srgbClr val="434343"/>
                </a:solidFill>
                <a:latin typeface="Lato"/>
                <a:ea typeface="Lato"/>
                <a:cs typeface="Lato"/>
                <a:sym typeface="Lato"/>
              </a:rPr>
              <a:t>Local Services Planning Committee</a:t>
            </a:r>
            <a:endParaRPr sz="1200" b="1" dirty="0">
              <a:solidFill>
                <a:srgbClr val="434343"/>
              </a:solidFill>
              <a:latin typeface="Lato"/>
              <a:ea typeface="Lato"/>
              <a:cs typeface="Lato"/>
              <a:sym typeface="Lato"/>
            </a:endParaRPr>
          </a:p>
          <a:p>
            <a:pPr marL="342900" lvl="0" indent="-114300" algn="l" rtl="0">
              <a:spcBef>
                <a:spcPts val="500"/>
              </a:spcBef>
              <a:spcAft>
                <a:spcPts val="0"/>
              </a:spcAft>
              <a:buClr>
                <a:srgbClr val="434343"/>
              </a:buClr>
              <a:buSzPts val="900"/>
              <a:buFont typeface="Lato"/>
              <a:buChar char="⬝"/>
            </a:pPr>
            <a:r>
              <a:rPr lang="en" sz="900" dirty="0">
                <a:solidFill>
                  <a:srgbClr val="434343"/>
                </a:solidFill>
                <a:latin typeface="Lato"/>
                <a:ea typeface="Lato"/>
                <a:cs typeface="Lato"/>
                <a:sym typeface="Lato"/>
              </a:rPr>
              <a:t>IPAC Champion, Safehaven</a:t>
            </a:r>
            <a:endParaRPr sz="900" dirty="0">
              <a:solidFill>
                <a:srgbClr val="434343"/>
              </a:solidFill>
              <a:latin typeface="Lato"/>
              <a:ea typeface="Lato"/>
              <a:cs typeface="Lato"/>
              <a:sym typeface="Lato"/>
            </a:endParaRPr>
          </a:p>
          <a:p>
            <a:pPr marL="342900" lvl="0" indent="-114300" algn="l" rtl="0">
              <a:spcBef>
                <a:spcPts val="0"/>
              </a:spcBef>
              <a:spcAft>
                <a:spcPts val="0"/>
              </a:spcAft>
              <a:buClr>
                <a:srgbClr val="434343"/>
              </a:buClr>
              <a:buSzPts val="900"/>
              <a:buFont typeface="Lato"/>
              <a:buChar char="⬝"/>
            </a:pPr>
            <a:r>
              <a:rPr lang="en" sz="900" dirty="0">
                <a:solidFill>
                  <a:srgbClr val="434343"/>
                </a:solidFill>
                <a:latin typeface="Lato"/>
                <a:ea typeface="Lato"/>
                <a:cs typeface="Lato"/>
                <a:sym typeface="Lato"/>
              </a:rPr>
              <a:t>Public Health, Dr. Borden</a:t>
            </a:r>
            <a:endParaRPr sz="900" dirty="0">
              <a:solidFill>
                <a:srgbClr val="434343"/>
              </a:solidFill>
              <a:latin typeface="Lato"/>
              <a:ea typeface="Lato"/>
              <a:cs typeface="Lato"/>
              <a:sym typeface="Lato"/>
            </a:endParaRPr>
          </a:p>
          <a:p>
            <a:pPr marL="342900" lvl="0" indent="-114300" algn="l" rtl="0">
              <a:spcBef>
                <a:spcPts val="0"/>
              </a:spcBef>
              <a:spcAft>
                <a:spcPts val="0"/>
              </a:spcAft>
              <a:buClr>
                <a:srgbClr val="434343"/>
              </a:buClr>
              <a:buSzPts val="900"/>
              <a:buFont typeface="Lato"/>
              <a:buChar char="⬝"/>
            </a:pPr>
            <a:r>
              <a:rPr lang="en" sz="900" dirty="0">
                <a:solidFill>
                  <a:srgbClr val="434343"/>
                </a:solidFill>
                <a:latin typeface="Lato"/>
                <a:ea typeface="Lato"/>
                <a:cs typeface="Lato"/>
                <a:sym typeface="Lato"/>
              </a:rPr>
              <a:t>MCCSS, Wairimu Wamugo, Matthew Lee</a:t>
            </a:r>
            <a:endParaRPr sz="900" dirty="0">
              <a:solidFill>
                <a:srgbClr val="434343"/>
              </a:solidFill>
              <a:latin typeface="Lato"/>
              <a:ea typeface="Lato"/>
              <a:cs typeface="Lato"/>
              <a:sym typeface="Lato"/>
            </a:endParaRPr>
          </a:p>
          <a:p>
            <a:pPr marL="0" lvl="0" indent="0" algn="l" rtl="0">
              <a:spcBef>
                <a:spcPts val="0"/>
              </a:spcBef>
              <a:spcAft>
                <a:spcPts val="0"/>
              </a:spcAft>
              <a:buNone/>
            </a:pPr>
            <a:endParaRPr dirty="0"/>
          </a:p>
        </p:txBody>
      </p:sp>
      <p:sp>
        <p:nvSpPr>
          <p:cNvPr id="87" name="Google Shape;87;p15"/>
          <p:cNvSpPr/>
          <p:nvPr/>
        </p:nvSpPr>
        <p:spPr>
          <a:xfrm>
            <a:off x="6067350" y="2456425"/>
            <a:ext cx="2799600" cy="1227000"/>
          </a:xfrm>
          <a:prstGeom prst="ellipse">
            <a:avLst/>
          </a:prstGeom>
          <a:solidFill>
            <a:srgbClr val="C1D4CE">
              <a:alpha val="3352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1200" b="1" dirty="0">
                <a:solidFill>
                  <a:srgbClr val="434343"/>
                </a:solidFill>
                <a:latin typeface="Lato"/>
                <a:ea typeface="Lato"/>
                <a:cs typeface="Lato"/>
                <a:sym typeface="Lato"/>
              </a:rPr>
              <a:t>Local Hospital Hubs</a:t>
            </a:r>
            <a:endParaRPr sz="1200" b="1" dirty="0">
              <a:solidFill>
                <a:srgbClr val="434343"/>
              </a:solidFill>
              <a:latin typeface="Lato"/>
              <a:ea typeface="Lato"/>
              <a:cs typeface="Lato"/>
              <a:sym typeface="Lato"/>
            </a:endParaRPr>
          </a:p>
          <a:p>
            <a:pPr marL="342900" lvl="0" indent="-114300" algn="l" rtl="0">
              <a:spcBef>
                <a:spcPts val="500"/>
              </a:spcBef>
              <a:spcAft>
                <a:spcPts val="0"/>
              </a:spcAft>
              <a:buClr>
                <a:srgbClr val="434343"/>
              </a:buClr>
              <a:buSzPts val="900"/>
              <a:buFont typeface="Lato"/>
              <a:buChar char="⬝"/>
            </a:pPr>
            <a:r>
              <a:rPr lang="en" sz="900" dirty="0">
                <a:solidFill>
                  <a:srgbClr val="434343"/>
                </a:solidFill>
                <a:latin typeface="Lato"/>
                <a:ea typeface="Lato"/>
                <a:cs typeface="Lato"/>
                <a:sym typeface="Lato"/>
              </a:rPr>
              <a:t>IPAC Champion, Safehaven</a:t>
            </a:r>
            <a:endParaRPr sz="900" dirty="0">
              <a:solidFill>
                <a:srgbClr val="434343"/>
              </a:solidFill>
              <a:latin typeface="Lato"/>
              <a:ea typeface="Lato"/>
              <a:cs typeface="Lato"/>
              <a:sym typeface="Lato"/>
            </a:endParaRPr>
          </a:p>
          <a:p>
            <a:pPr marL="342900" lvl="0" indent="-114300" algn="l" rtl="0">
              <a:spcBef>
                <a:spcPts val="0"/>
              </a:spcBef>
              <a:spcAft>
                <a:spcPts val="0"/>
              </a:spcAft>
              <a:buClr>
                <a:srgbClr val="434343"/>
              </a:buClr>
              <a:buSzPts val="900"/>
              <a:buFont typeface="Lato"/>
              <a:buChar char="⬝"/>
            </a:pPr>
            <a:r>
              <a:rPr lang="en" sz="900" dirty="0">
                <a:solidFill>
                  <a:srgbClr val="434343"/>
                </a:solidFill>
                <a:latin typeface="Lato"/>
                <a:ea typeface="Lato"/>
                <a:cs typeface="Lato"/>
                <a:sym typeface="Lato"/>
              </a:rPr>
              <a:t>Hospital Hub Delegates </a:t>
            </a:r>
            <a:endParaRPr dirty="0"/>
          </a:p>
        </p:txBody>
      </p:sp>
      <p:cxnSp>
        <p:nvCxnSpPr>
          <p:cNvPr id="88" name="Google Shape;88;p15"/>
          <p:cNvCxnSpPr>
            <a:stCxn id="77" idx="2"/>
          </p:cNvCxnSpPr>
          <p:nvPr/>
        </p:nvCxnSpPr>
        <p:spPr>
          <a:xfrm>
            <a:off x="4271700" y="4171775"/>
            <a:ext cx="3900" cy="348900"/>
          </a:xfrm>
          <a:prstGeom prst="straightConnector1">
            <a:avLst/>
          </a:prstGeom>
          <a:noFill/>
          <a:ln w="9525" cap="flat" cmpd="sng">
            <a:solidFill>
              <a:srgbClr val="999999"/>
            </a:solidFill>
            <a:prstDash val="solid"/>
            <a:round/>
            <a:headEnd type="triangle" w="med" len="med"/>
            <a:tailEnd type="triangl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6"/>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16"/>
          <p:cNvSpPr txBox="1">
            <a:spLocks noGrp="1"/>
          </p:cNvSpPr>
          <p:nvPr>
            <p:ph type="title"/>
          </p:nvPr>
        </p:nvSpPr>
        <p:spPr>
          <a:xfrm>
            <a:off x="133550" y="1732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Toronto IPAC Steering Committee</a:t>
            </a:r>
            <a:endParaRPr b="1" dirty="0">
              <a:solidFill>
                <a:srgbClr val="434343"/>
              </a:solidFill>
              <a:latin typeface="Lato"/>
              <a:ea typeface="Lato"/>
              <a:cs typeface="Lato"/>
              <a:sym typeface="Lato"/>
            </a:endParaRPr>
          </a:p>
        </p:txBody>
      </p:sp>
      <p:graphicFrame>
        <p:nvGraphicFramePr>
          <p:cNvPr id="95" name="Google Shape;95;p16"/>
          <p:cNvGraphicFramePr/>
          <p:nvPr>
            <p:extLst>
              <p:ext uri="{D42A27DB-BD31-4B8C-83A1-F6EECF244321}">
                <p14:modId xmlns:p14="http://schemas.microsoft.com/office/powerpoint/2010/main" val="353406281"/>
              </p:ext>
            </p:extLst>
          </p:nvPr>
        </p:nvGraphicFramePr>
        <p:xfrm>
          <a:off x="296975" y="920285"/>
          <a:ext cx="8681325" cy="3327130"/>
        </p:xfrm>
        <a:graphic>
          <a:graphicData uri="http://schemas.openxmlformats.org/drawingml/2006/table">
            <a:tbl>
              <a:tblPr>
                <a:noFill/>
                <a:tableStyleId>{B37003F5-C35C-46F6-971C-1A0A7825208E}</a:tableStyleId>
              </a:tblPr>
              <a:tblGrid>
                <a:gridCol w="3803050">
                  <a:extLst>
                    <a:ext uri="{9D8B030D-6E8A-4147-A177-3AD203B41FA5}">
                      <a16:colId xmlns:a16="http://schemas.microsoft.com/office/drawing/2014/main" val="20000"/>
                    </a:ext>
                  </a:extLst>
                </a:gridCol>
                <a:gridCol w="4878275">
                  <a:extLst>
                    <a:ext uri="{9D8B030D-6E8A-4147-A177-3AD203B41FA5}">
                      <a16:colId xmlns:a16="http://schemas.microsoft.com/office/drawing/2014/main" val="20001"/>
                    </a:ext>
                  </a:extLst>
                </a:gridCol>
              </a:tblGrid>
              <a:tr h="454125">
                <a:tc>
                  <a:txBody>
                    <a:bodyPr/>
                    <a:lstStyle/>
                    <a:p>
                      <a:pPr marL="0" lvl="0" indent="0" algn="l" rtl="0">
                        <a:lnSpc>
                          <a:spcPct val="6000"/>
                        </a:lnSpc>
                        <a:spcBef>
                          <a:spcPts val="0"/>
                        </a:spcBef>
                        <a:spcAft>
                          <a:spcPts val="0"/>
                        </a:spcAft>
                        <a:buNone/>
                      </a:pPr>
                      <a:r>
                        <a:rPr lang="en" sz="1200" b="1">
                          <a:solidFill>
                            <a:srgbClr val="FFFFFF"/>
                          </a:solidFill>
                          <a:latin typeface="Lato"/>
                          <a:ea typeface="Lato"/>
                          <a:cs typeface="Lato"/>
                          <a:sym typeface="Lato"/>
                        </a:rPr>
                        <a:t>Sector</a:t>
                      </a:r>
                      <a:endParaRPr sz="1200" b="1" dirty="0">
                        <a:solidFill>
                          <a:srgbClr val="FFFFFF"/>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solidFill>
                      <a:srgbClr val="434343"/>
                    </a:solidFill>
                  </a:tcPr>
                </a:tc>
                <a:tc>
                  <a:txBody>
                    <a:bodyPr/>
                    <a:lstStyle/>
                    <a:p>
                      <a:pPr marL="0" lvl="0" indent="0" algn="l" rtl="0">
                        <a:lnSpc>
                          <a:spcPct val="6000"/>
                        </a:lnSpc>
                        <a:spcBef>
                          <a:spcPts val="0"/>
                        </a:spcBef>
                        <a:spcAft>
                          <a:spcPts val="0"/>
                        </a:spcAft>
                        <a:buNone/>
                      </a:pPr>
                      <a:r>
                        <a:rPr lang="en" sz="1200" b="1">
                          <a:solidFill>
                            <a:srgbClr val="FFFFFF"/>
                          </a:solidFill>
                          <a:latin typeface="Lato"/>
                          <a:ea typeface="Lato"/>
                          <a:cs typeface="Lato"/>
                          <a:sym typeface="Lato"/>
                        </a:rPr>
                        <a:t>Executive Sectoral Leads </a:t>
                      </a:r>
                      <a:endParaRPr sz="1200" b="1" dirty="0">
                        <a:solidFill>
                          <a:srgbClr val="FFFFFF"/>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solidFill>
                      <a:srgbClr val="434343"/>
                    </a:solidFill>
                  </a:tcPr>
                </a:tc>
                <a:extLst>
                  <a:ext uri="{0D108BD9-81ED-4DB2-BD59-A6C34878D82A}">
                    <a16:rowId xmlns:a16="http://schemas.microsoft.com/office/drawing/2014/main" val="10000"/>
                  </a:ext>
                </a:extLst>
              </a:tr>
              <a:tr h="1255925">
                <a:tc>
                  <a:txBody>
                    <a:bodyPr/>
                    <a:lstStyle/>
                    <a:p>
                      <a:pPr marL="0" lvl="0" indent="0" algn="l" rtl="0">
                        <a:spcBef>
                          <a:spcPts val="0"/>
                        </a:spcBef>
                        <a:spcAft>
                          <a:spcPts val="0"/>
                        </a:spcAft>
                        <a:buNone/>
                      </a:pPr>
                      <a:r>
                        <a:rPr lang="en" sz="900" b="1">
                          <a:solidFill>
                            <a:srgbClr val="434343"/>
                          </a:solidFill>
                          <a:latin typeface="Lato"/>
                          <a:ea typeface="Lato"/>
                          <a:cs typeface="Lato"/>
                          <a:sym typeface="Lato"/>
                        </a:rPr>
                        <a:t>Adult Developmental Services’ residential programs (TDSA)</a:t>
                      </a:r>
                      <a:endParaRPr sz="900" b="1"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l" rtl="0">
                        <a:spcBef>
                          <a:spcPts val="0"/>
                        </a:spcBef>
                        <a:spcAft>
                          <a:spcPts val="0"/>
                        </a:spcAft>
                        <a:buNone/>
                      </a:pPr>
                      <a:r>
                        <a:rPr lang="en" sz="900" b="0" dirty="0">
                          <a:solidFill>
                            <a:srgbClr val="434343"/>
                          </a:solidFill>
                          <a:effectLst/>
                          <a:latin typeface="Lato"/>
                          <a:ea typeface="Lato"/>
                          <a:cs typeface="Lato"/>
                          <a:sym typeface="Lato"/>
                        </a:rPr>
                        <a:t>Community Living Toronto - </a:t>
                      </a:r>
                      <a:r>
                        <a:rPr lang="en" sz="900" b="0" dirty="0">
                          <a:solidFill>
                            <a:srgbClr val="434343"/>
                          </a:solidFill>
                          <a:effectLst/>
                          <a:latin typeface="Lato" panose="020B0604020202020204" charset="0"/>
                          <a:ea typeface="Lato"/>
                          <a:cs typeface="Lato"/>
                          <a:sym typeface="Lato"/>
                        </a:rPr>
                        <a:t> Joe Passaretti / Marwah Younis Damani</a:t>
                      </a:r>
                      <a:endParaRPr sz="900" b="0" dirty="0">
                        <a:solidFill>
                          <a:srgbClr val="434343"/>
                        </a:solidFill>
                        <a:effectLst/>
                        <a:latin typeface="Lato"/>
                        <a:ea typeface="Lato"/>
                        <a:cs typeface="Lato"/>
                        <a:sym typeface="Lato"/>
                      </a:endParaRPr>
                    </a:p>
                    <a:p>
                      <a:pPr marL="0" lvl="0" indent="0" algn="l" rtl="0">
                        <a:spcBef>
                          <a:spcPts val="0"/>
                        </a:spcBef>
                        <a:spcAft>
                          <a:spcPts val="0"/>
                        </a:spcAft>
                        <a:buNone/>
                      </a:pPr>
                      <a:r>
                        <a:rPr lang="en" sz="900" dirty="0">
                          <a:solidFill>
                            <a:srgbClr val="434343"/>
                          </a:solidFill>
                          <a:latin typeface="Lato"/>
                          <a:ea typeface="Lato"/>
                          <a:cs typeface="Lato"/>
                          <a:sym typeface="Lato"/>
                        </a:rPr>
                        <a:t>Reena - Bryan Keshan / Sandy Stemp</a:t>
                      </a:r>
                      <a:endParaRPr sz="900" dirty="0">
                        <a:solidFill>
                          <a:srgbClr val="434343"/>
                        </a:solidFill>
                        <a:latin typeface="Lato"/>
                        <a:ea typeface="Lato"/>
                        <a:cs typeface="Lato"/>
                        <a:sym typeface="Lato"/>
                      </a:endParaRPr>
                    </a:p>
                    <a:p>
                      <a:pPr marL="0" lvl="0" indent="0" algn="l" rtl="0">
                        <a:spcBef>
                          <a:spcPts val="0"/>
                        </a:spcBef>
                        <a:spcAft>
                          <a:spcPts val="0"/>
                        </a:spcAft>
                        <a:buNone/>
                      </a:pPr>
                      <a:r>
                        <a:rPr lang="en" sz="900" dirty="0">
                          <a:solidFill>
                            <a:srgbClr val="434343"/>
                          </a:solidFill>
                          <a:latin typeface="Lato"/>
                          <a:ea typeface="Lato"/>
                          <a:cs typeface="Lato"/>
                          <a:sym typeface="Lato"/>
                        </a:rPr>
                        <a:t>Salvation Army - Arthur Mathews</a:t>
                      </a:r>
                      <a:endParaRPr sz="900" dirty="0">
                        <a:solidFill>
                          <a:srgbClr val="434343"/>
                        </a:solidFill>
                        <a:latin typeface="Lato"/>
                        <a:ea typeface="Lato"/>
                        <a:cs typeface="Lato"/>
                        <a:sym typeface="Lato"/>
                      </a:endParaRPr>
                    </a:p>
                    <a:p>
                      <a:pPr marL="0" lvl="0" indent="0" algn="l" rtl="0">
                        <a:spcBef>
                          <a:spcPts val="0"/>
                        </a:spcBef>
                        <a:spcAft>
                          <a:spcPts val="0"/>
                        </a:spcAft>
                        <a:buNone/>
                      </a:pPr>
                      <a:r>
                        <a:rPr lang="en" sz="900" dirty="0">
                          <a:solidFill>
                            <a:srgbClr val="434343"/>
                          </a:solidFill>
                          <a:latin typeface="Lato"/>
                          <a:ea typeface="Lato"/>
                          <a:cs typeface="Lato"/>
                          <a:sym typeface="Lato"/>
                        </a:rPr>
                        <a:t>Safehaven - Susan Bisaillon / Laurie Thomas</a:t>
                      </a:r>
                    </a:p>
                    <a:p>
                      <a:pPr marL="0" lvl="0" indent="0" algn="l" rtl="0">
                        <a:spcBef>
                          <a:spcPts val="0"/>
                        </a:spcBef>
                        <a:spcAft>
                          <a:spcPts val="0"/>
                        </a:spcAft>
                        <a:buNone/>
                      </a:pPr>
                      <a:r>
                        <a:rPr lang="en" sz="900" dirty="0">
                          <a:solidFill>
                            <a:srgbClr val="434343"/>
                          </a:solidFill>
                          <a:latin typeface="Lato"/>
                          <a:ea typeface="Lato"/>
                          <a:cs typeface="Lato"/>
                          <a:sym typeface="Lato"/>
                        </a:rPr>
                        <a:t>Meta Centre – Antonet Orlando</a:t>
                      </a:r>
                    </a:p>
                    <a:p>
                      <a:pPr marL="0" lvl="0" indent="0" algn="l" rtl="0">
                        <a:spcBef>
                          <a:spcPts val="0"/>
                        </a:spcBef>
                        <a:spcAft>
                          <a:spcPts val="0"/>
                        </a:spcAft>
                        <a:buNone/>
                      </a:pPr>
                      <a:r>
                        <a:rPr lang="en" sz="900" dirty="0">
                          <a:solidFill>
                            <a:srgbClr val="434343"/>
                          </a:solidFill>
                          <a:latin typeface="Lato"/>
                          <a:ea typeface="Lato"/>
                          <a:cs typeface="Lato"/>
                          <a:sym typeface="Lato"/>
                        </a:rPr>
                        <a:t>SurexCare – Aruna Ogale</a:t>
                      </a:r>
                    </a:p>
                    <a:p>
                      <a:pPr marL="0" lvl="0" indent="0" algn="l" rtl="0">
                        <a:spcBef>
                          <a:spcPts val="0"/>
                        </a:spcBef>
                        <a:spcAft>
                          <a:spcPts val="0"/>
                        </a:spcAft>
                        <a:buNone/>
                      </a:pPr>
                      <a:r>
                        <a:rPr lang="en" sz="900" dirty="0">
                          <a:solidFill>
                            <a:srgbClr val="434343"/>
                          </a:solidFill>
                          <a:latin typeface="Lato"/>
                          <a:ea typeface="Lato"/>
                          <a:cs typeface="Lato"/>
                          <a:sym typeface="Lato"/>
                        </a:rPr>
                        <a:t>*Aptus – Ursula Rehner</a:t>
                      </a:r>
                    </a:p>
                    <a:p>
                      <a:pPr marL="0" lvl="0" indent="0" algn="l" rtl="0">
                        <a:spcBef>
                          <a:spcPts val="0"/>
                        </a:spcBef>
                        <a:spcAft>
                          <a:spcPts val="0"/>
                        </a:spcAft>
                        <a:buNone/>
                      </a:pPr>
                      <a:r>
                        <a:rPr lang="en" sz="900" dirty="0">
                          <a:solidFill>
                            <a:srgbClr val="434343"/>
                          </a:solidFill>
                          <a:latin typeface="Lato"/>
                          <a:ea typeface="Lato"/>
                          <a:cs typeface="Lato"/>
                          <a:sym typeface="Lato"/>
                        </a:rPr>
                        <a:t>*Mary Centre – Don Walker</a:t>
                      </a:r>
                      <a:endParaRPr sz="900"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extLst>
                  <a:ext uri="{0D108BD9-81ED-4DB2-BD59-A6C34878D82A}">
                    <a16:rowId xmlns:a16="http://schemas.microsoft.com/office/drawing/2014/main" val="10001"/>
                  </a:ext>
                </a:extLst>
              </a:tr>
              <a:tr h="373700">
                <a:tc>
                  <a:txBody>
                    <a:bodyPr/>
                    <a:lstStyle/>
                    <a:p>
                      <a:pPr marL="0" lvl="0" indent="0" algn="l" rtl="0">
                        <a:spcBef>
                          <a:spcPts val="0"/>
                        </a:spcBef>
                        <a:spcAft>
                          <a:spcPts val="0"/>
                        </a:spcAft>
                        <a:buNone/>
                      </a:pPr>
                      <a:r>
                        <a:rPr lang="en" sz="900" b="1">
                          <a:solidFill>
                            <a:srgbClr val="434343"/>
                          </a:solidFill>
                          <a:latin typeface="Lato"/>
                          <a:ea typeface="Lato"/>
                          <a:cs typeface="Lato"/>
                          <a:sym typeface="Lato"/>
                        </a:rPr>
                        <a:t>Anti-Human Trafficking residential programs</a:t>
                      </a:r>
                      <a:endParaRPr sz="900" b="1"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l" rtl="0">
                        <a:spcBef>
                          <a:spcPts val="0"/>
                        </a:spcBef>
                        <a:spcAft>
                          <a:spcPts val="0"/>
                        </a:spcAft>
                        <a:buNone/>
                      </a:pPr>
                      <a:r>
                        <a:rPr lang="en" sz="900" dirty="0">
                          <a:solidFill>
                            <a:srgbClr val="434343"/>
                          </a:solidFill>
                          <a:latin typeface="Lato"/>
                          <a:ea typeface="Lato"/>
                          <a:cs typeface="Lato"/>
                          <a:sym typeface="Lato"/>
                        </a:rPr>
                        <a:t>FCJ Refugee Centre - TBD</a:t>
                      </a:r>
                      <a:endParaRPr sz="900"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extLst>
                  <a:ext uri="{0D108BD9-81ED-4DB2-BD59-A6C34878D82A}">
                    <a16:rowId xmlns:a16="http://schemas.microsoft.com/office/drawing/2014/main" val="10002"/>
                  </a:ext>
                </a:extLst>
              </a:tr>
              <a:tr h="512475">
                <a:tc>
                  <a:txBody>
                    <a:bodyPr/>
                    <a:lstStyle/>
                    <a:p>
                      <a:pPr marL="0" lvl="0" indent="0" algn="l" rtl="0">
                        <a:spcBef>
                          <a:spcPts val="0"/>
                        </a:spcBef>
                        <a:spcAft>
                          <a:spcPts val="0"/>
                        </a:spcAft>
                        <a:buNone/>
                      </a:pPr>
                      <a:r>
                        <a:rPr lang="en" sz="900" b="1">
                          <a:solidFill>
                            <a:srgbClr val="434343"/>
                          </a:solidFill>
                          <a:latin typeface="Lato"/>
                          <a:ea typeface="Lato"/>
                          <a:cs typeface="Lato"/>
                          <a:sym typeface="Lato"/>
                        </a:rPr>
                        <a:t>Youth Justice open and secure custody/ Direct Operated facilities</a:t>
                      </a:r>
                      <a:endParaRPr sz="900" b="1"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l" rtl="0">
                        <a:spcBef>
                          <a:spcPts val="0"/>
                        </a:spcBef>
                        <a:spcAft>
                          <a:spcPts val="0"/>
                        </a:spcAft>
                        <a:buNone/>
                      </a:pPr>
                      <a:r>
                        <a:rPr lang="en" sz="900" dirty="0">
                          <a:solidFill>
                            <a:srgbClr val="434343"/>
                          </a:solidFill>
                          <a:latin typeface="Lato"/>
                          <a:ea typeface="Lato"/>
                          <a:cs typeface="Lato"/>
                          <a:sym typeface="Lato"/>
                        </a:rPr>
                        <a:t>Springboard Services - Marg Stanowski, </a:t>
                      </a:r>
                      <a:endParaRPr sz="900"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extLst>
                  <a:ext uri="{0D108BD9-81ED-4DB2-BD59-A6C34878D82A}">
                    <a16:rowId xmlns:a16="http://schemas.microsoft.com/office/drawing/2014/main" val="10003"/>
                  </a:ext>
                </a:extLst>
              </a:tr>
              <a:tr h="353350">
                <a:tc>
                  <a:txBody>
                    <a:bodyPr/>
                    <a:lstStyle/>
                    <a:p>
                      <a:pPr marL="0" lvl="0" indent="0" algn="l" rtl="0">
                        <a:spcBef>
                          <a:spcPts val="0"/>
                        </a:spcBef>
                        <a:spcAft>
                          <a:spcPts val="0"/>
                        </a:spcAft>
                        <a:buNone/>
                      </a:pPr>
                      <a:r>
                        <a:rPr lang="en" sz="900" b="1">
                          <a:solidFill>
                            <a:srgbClr val="434343"/>
                          </a:solidFill>
                          <a:latin typeface="Lato"/>
                          <a:ea typeface="Lato"/>
                          <a:cs typeface="Lato"/>
                          <a:sym typeface="Lato"/>
                        </a:rPr>
                        <a:t>Children’s licensed residences</a:t>
                      </a:r>
                      <a:endParaRPr sz="900" b="1"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900" dirty="0">
                          <a:solidFill>
                            <a:srgbClr val="434343"/>
                          </a:solidFill>
                          <a:latin typeface="Lato"/>
                          <a:ea typeface="Lato"/>
                          <a:cs typeface="Lato"/>
                          <a:sym typeface="Lato"/>
                        </a:rPr>
                        <a:t>Safehaven - Laurie Thomas</a:t>
                      </a:r>
                      <a:endParaRPr sz="900"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extLst>
                  <a:ext uri="{0D108BD9-81ED-4DB2-BD59-A6C34878D82A}">
                    <a16:rowId xmlns:a16="http://schemas.microsoft.com/office/drawing/2014/main" val="10004"/>
                  </a:ext>
                </a:extLst>
              </a:tr>
              <a:tr h="353350">
                <a:tc>
                  <a:txBody>
                    <a:bodyPr/>
                    <a:lstStyle/>
                    <a:p>
                      <a:pPr marL="0" lvl="0" indent="0" algn="l" rtl="0">
                        <a:spcBef>
                          <a:spcPts val="0"/>
                        </a:spcBef>
                        <a:spcAft>
                          <a:spcPts val="0"/>
                        </a:spcAft>
                        <a:buNone/>
                      </a:pPr>
                      <a:r>
                        <a:rPr lang="en" sz="900" b="1" dirty="0">
                          <a:solidFill>
                            <a:srgbClr val="434343"/>
                          </a:solidFill>
                          <a:latin typeface="Lato"/>
                          <a:ea typeface="Lato"/>
                          <a:cs typeface="Lato"/>
                          <a:sym typeface="Lato"/>
                        </a:rPr>
                        <a:t>Outside Paid Resources </a:t>
                      </a:r>
                      <a:endParaRPr sz="900" b="1"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l" rtl="0">
                        <a:spcBef>
                          <a:spcPts val="0"/>
                        </a:spcBef>
                        <a:spcAft>
                          <a:spcPts val="0"/>
                        </a:spcAft>
                        <a:buNone/>
                      </a:pPr>
                      <a:r>
                        <a:rPr lang="en" sz="900" dirty="0">
                          <a:solidFill>
                            <a:srgbClr val="434343"/>
                          </a:solidFill>
                          <a:latin typeface="Lato"/>
                          <a:ea typeface="Lato"/>
                          <a:cs typeface="Lato"/>
                          <a:sym typeface="Lato"/>
                        </a:rPr>
                        <a:t> (Skylark and COTA) - TBD</a:t>
                      </a:r>
                      <a:endParaRPr sz="900" dirty="0">
                        <a:solidFill>
                          <a:srgbClr val="434343"/>
                        </a:solidFill>
                        <a:latin typeface="Lato"/>
                        <a:ea typeface="Lato"/>
                        <a:cs typeface="Lato"/>
                        <a:sym typeface="Lato"/>
                      </a:endParaRPr>
                    </a:p>
                  </a:txBody>
                  <a:tcPr marL="91425" marR="91425" marT="91425" marB="91425" anchor="ctr">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96" name="Google Shape;96;p16"/>
          <p:cNvSpPr txBox="1">
            <a:spLocks noGrp="1"/>
          </p:cNvSpPr>
          <p:nvPr>
            <p:ph type="sldNum" idx="12"/>
          </p:nvPr>
        </p:nvSpPr>
        <p:spPr>
          <a:xfrm>
            <a:off x="8472450" y="4826501"/>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4</a:t>
            </a:fld>
            <a:endParaRPr dirty="0">
              <a:solidFill>
                <a:srgbClr val="434343"/>
              </a:solidFill>
              <a:latin typeface="Lato Light"/>
              <a:ea typeface="Lato Light"/>
              <a:cs typeface="Lato Light"/>
              <a:sym typeface="Lato Light"/>
            </a:endParaRPr>
          </a:p>
        </p:txBody>
      </p:sp>
      <p:sp>
        <p:nvSpPr>
          <p:cNvPr id="97" name="Google Shape;97;p16"/>
          <p:cNvSpPr txBox="1"/>
          <p:nvPr/>
        </p:nvSpPr>
        <p:spPr>
          <a:xfrm>
            <a:off x="67650" y="4754200"/>
            <a:ext cx="90087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900"/>
              <a:t>*Don Walker, ED of Mary Centre, is also Chair of Service Providers, Provincial Network Representative, and TDSA member.</a:t>
            </a:r>
            <a:br>
              <a:rPr lang="en" sz="900"/>
            </a:br>
            <a:r>
              <a:rPr lang="en" sz="900"/>
              <a:t>*Ursula Rehner, President and CEO of Aptus, is also Chair of the Toronto Developmental Services Alliance</a:t>
            </a:r>
            <a:endParaRPr sz="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03;p17"/>
          <p:cNvSpPr txBox="1">
            <a:spLocks noGrp="1"/>
          </p:cNvSpPr>
          <p:nvPr>
            <p:ph type="sldNum" idx="12"/>
          </p:nvPr>
        </p:nvSpPr>
        <p:spPr>
          <a:xfrm>
            <a:off x="8472450" y="4826425"/>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136673"/>
                </a:solidFill>
                <a:latin typeface="Lato Light"/>
                <a:ea typeface="Lato Light"/>
                <a:cs typeface="Lato Light"/>
                <a:sym typeface="Lato Light"/>
              </a:rPr>
              <a:t>5</a:t>
            </a:fld>
            <a:endParaRPr dirty="0">
              <a:solidFill>
                <a:srgbClr val="434343"/>
              </a:solidFill>
              <a:latin typeface="Lato Light"/>
              <a:ea typeface="Lato Light"/>
              <a:cs typeface="Lato Light"/>
              <a:sym typeface="Lato Light"/>
            </a:endParaRPr>
          </a:p>
        </p:txBody>
      </p:sp>
      <p:graphicFrame>
        <p:nvGraphicFramePr>
          <p:cNvPr id="104" name="Google Shape;104;p17"/>
          <p:cNvGraphicFramePr/>
          <p:nvPr>
            <p:extLst>
              <p:ext uri="{D42A27DB-BD31-4B8C-83A1-F6EECF244321}">
                <p14:modId xmlns:p14="http://schemas.microsoft.com/office/powerpoint/2010/main" val="3570415524"/>
              </p:ext>
            </p:extLst>
          </p:nvPr>
        </p:nvGraphicFramePr>
        <p:xfrm>
          <a:off x="237375" y="616547"/>
          <a:ext cx="8669250" cy="3850445"/>
        </p:xfrm>
        <a:graphic>
          <a:graphicData uri="http://schemas.openxmlformats.org/drawingml/2006/table">
            <a:tbl>
              <a:tblPr>
                <a:noFill/>
                <a:tableStyleId>{B37003F5-C35C-46F6-971C-1A0A7825208E}</a:tableStyleId>
              </a:tblPr>
              <a:tblGrid>
                <a:gridCol w="2434025">
                  <a:extLst>
                    <a:ext uri="{9D8B030D-6E8A-4147-A177-3AD203B41FA5}">
                      <a16:colId xmlns:a16="http://schemas.microsoft.com/office/drawing/2014/main" val="20000"/>
                    </a:ext>
                  </a:extLst>
                </a:gridCol>
                <a:gridCol w="6235225">
                  <a:extLst>
                    <a:ext uri="{9D8B030D-6E8A-4147-A177-3AD203B41FA5}">
                      <a16:colId xmlns:a16="http://schemas.microsoft.com/office/drawing/2014/main" val="20001"/>
                    </a:ext>
                  </a:extLst>
                </a:gridCol>
              </a:tblGrid>
              <a:tr h="350500">
                <a:tc>
                  <a:txBody>
                    <a:bodyPr/>
                    <a:lstStyle/>
                    <a:p>
                      <a:pPr marL="0" lvl="0" indent="0" algn="ctr" rtl="0">
                        <a:spcBef>
                          <a:spcPts val="0"/>
                        </a:spcBef>
                        <a:spcAft>
                          <a:spcPts val="0"/>
                        </a:spcAft>
                        <a:buNone/>
                      </a:pPr>
                      <a:r>
                        <a:rPr lang="en" sz="1100" b="1"/>
                        <a:t>Hospital Hub/OHT</a:t>
                      </a:r>
                      <a:endParaRPr sz="1100" b="1" dirty="0"/>
                    </a:p>
                  </a:txBody>
                  <a:tcPr marL="91425" marR="91425" marT="91425" marB="91425">
                    <a:solidFill>
                      <a:srgbClr val="F3F3F3"/>
                    </a:solidFill>
                  </a:tcPr>
                </a:tc>
                <a:tc>
                  <a:txBody>
                    <a:bodyPr/>
                    <a:lstStyle/>
                    <a:p>
                      <a:pPr marL="0" lvl="0" indent="0" algn="ctr" rtl="0">
                        <a:spcBef>
                          <a:spcPts val="0"/>
                        </a:spcBef>
                        <a:spcAft>
                          <a:spcPts val="0"/>
                        </a:spcAft>
                        <a:buNone/>
                      </a:pPr>
                      <a:r>
                        <a:rPr lang="en" sz="1100" b="1"/>
                        <a:t>Hospital Hub Delegate</a:t>
                      </a:r>
                      <a:endParaRPr sz="1100" b="1" dirty="0"/>
                    </a:p>
                  </a:txBody>
                  <a:tcPr marL="91425" marR="91425" marT="91425" marB="91425">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18125">
                <a:tc>
                  <a:txBody>
                    <a:bodyPr/>
                    <a:lstStyle/>
                    <a:p>
                      <a:pPr marL="0" lvl="0" indent="0" algn="l" rtl="0">
                        <a:spcBef>
                          <a:spcPts val="0"/>
                        </a:spcBef>
                        <a:spcAft>
                          <a:spcPts val="0"/>
                        </a:spcAft>
                        <a:buNone/>
                      </a:pPr>
                      <a:r>
                        <a:rPr lang="en" sz="1100" b="1">
                          <a:solidFill>
                            <a:schemeClr val="dk1"/>
                          </a:solidFill>
                        </a:rPr>
                        <a:t>Unity Health </a:t>
                      </a:r>
                      <a:endParaRPr sz="1100" b="1" dirty="0"/>
                    </a:p>
                  </a:txBody>
                  <a:tcPr marL="91425" marR="91425" marT="91425" marB="91425"/>
                </a:tc>
                <a:tc>
                  <a:txBody>
                    <a:bodyPr/>
                    <a:lstStyle/>
                    <a:p>
                      <a:pPr marL="0" lvl="0" indent="0" algn="l" rtl="0">
                        <a:spcBef>
                          <a:spcPts val="0"/>
                        </a:spcBef>
                        <a:spcAft>
                          <a:spcPts val="0"/>
                        </a:spcAft>
                        <a:buNone/>
                      </a:pPr>
                      <a:r>
                        <a:rPr lang="en-US" sz="1100" dirty="0">
                          <a:solidFill>
                            <a:schemeClr val="tx1"/>
                          </a:solidFill>
                          <a:latin typeface="+mn-lt"/>
                        </a:rPr>
                        <a:t>Massey Centre - Julie Tang </a:t>
                      </a:r>
                      <a:endParaRPr sz="1100" dirty="0">
                        <a:solidFill>
                          <a:schemeClr val="tx1"/>
                        </a:solidFill>
                        <a:latin typeface="+mn-lt"/>
                      </a:endParaRPr>
                    </a:p>
                    <a:p>
                      <a:pPr marL="0" lvl="0" indent="0" algn="l" rtl="0">
                        <a:spcBef>
                          <a:spcPts val="0"/>
                        </a:spcBef>
                        <a:spcAft>
                          <a:spcPts val="0"/>
                        </a:spcAft>
                        <a:buNone/>
                      </a:pPr>
                      <a:r>
                        <a:rPr lang="en" sz="1100" dirty="0">
                          <a:solidFill>
                            <a:schemeClr val="tx1"/>
                          </a:solidFill>
                          <a:latin typeface="+mn-lt"/>
                        </a:rPr>
                        <a:t>SurexCare – Jaymie Daunt</a:t>
                      </a:r>
                      <a:endParaRPr sz="1100" dirty="0">
                        <a:solidFill>
                          <a:schemeClr val="tx1"/>
                        </a:solidFill>
                        <a:latin typeface="+mn-lt"/>
                      </a:endParaRPr>
                    </a:p>
                  </a:txBody>
                  <a:tcPr marL="91425" marR="91425" marT="91425" marB="91425">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75925">
                <a:tc>
                  <a:txBody>
                    <a:bodyPr/>
                    <a:lstStyle/>
                    <a:p>
                      <a:pPr marL="0" lvl="0" indent="0" algn="l" rtl="0">
                        <a:spcBef>
                          <a:spcPts val="0"/>
                        </a:spcBef>
                        <a:spcAft>
                          <a:spcPts val="0"/>
                        </a:spcAft>
                        <a:buNone/>
                      </a:pPr>
                      <a:r>
                        <a:rPr lang="en" sz="1100" b="1" dirty="0"/>
                        <a:t>Scarborough Health Network</a:t>
                      </a:r>
                      <a:endParaRPr sz="1100" b="1" dirty="0"/>
                    </a:p>
                  </a:txBody>
                  <a:tcPr marL="91425" marR="91425" marT="91425" marB="91425"/>
                </a:tc>
                <a:tc>
                  <a:txBody>
                    <a:bodyPr/>
                    <a:lstStyle/>
                    <a:p>
                      <a:pPr marL="0" lvl="0" indent="0" algn="l" rtl="0">
                        <a:spcBef>
                          <a:spcPts val="0"/>
                        </a:spcBef>
                        <a:spcAft>
                          <a:spcPts val="0"/>
                        </a:spcAft>
                        <a:buNone/>
                      </a:pPr>
                      <a:r>
                        <a:rPr lang="en" sz="1100" dirty="0">
                          <a:solidFill>
                            <a:schemeClr val="tx1"/>
                          </a:solidFill>
                          <a:latin typeface="+mn-lt"/>
                        </a:rPr>
                        <a:t>CLTO - </a:t>
                      </a:r>
                      <a:r>
                        <a:rPr lang="en" sz="1100" b="0" dirty="0">
                          <a:solidFill>
                            <a:schemeClr val="tx1"/>
                          </a:solidFill>
                          <a:effectLst/>
                          <a:latin typeface="+mn-lt"/>
                          <a:ea typeface="Lato"/>
                          <a:cs typeface="Lato"/>
                          <a:sym typeface="Lato"/>
                        </a:rPr>
                        <a:t>Marwah Younis Damani</a:t>
                      </a:r>
                      <a:endParaRPr sz="1100" dirty="0">
                        <a:solidFill>
                          <a:schemeClr val="tx1"/>
                        </a:solidFill>
                        <a:latin typeface="+mn-lt"/>
                      </a:endParaRPr>
                    </a:p>
                  </a:txBody>
                  <a:tcPr marL="91425" marR="91425" marT="91425" marB="91425">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407750">
                <a:tc>
                  <a:txBody>
                    <a:bodyPr/>
                    <a:lstStyle/>
                    <a:p>
                      <a:pPr marL="0" lvl="0" indent="0" algn="l" rtl="0">
                        <a:spcBef>
                          <a:spcPts val="0"/>
                        </a:spcBef>
                        <a:spcAft>
                          <a:spcPts val="0"/>
                        </a:spcAft>
                        <a:buNone/>
                      </a:pPr>
                      <a:r>
                        <a:rPr lang="en" sz="1100" b="1"/>
                        <a:t>Michael Garron Hospital</a:t>
                      </a:r>
                      <a:endParaRPr sz="1100" b="1" dirty="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100" dirty="0">
                          <a:solidFill>
                            <a:schemeClr val="tx1"/>
                          </a:solidFill>
                          <a:latin typeface="+mn-lt"/>
                        </a:rPr>
                        <a:t>Salvation Army – Miae Kim</a:t>
                      </a:r>
                      <a:endParaRPr sz="1100" dirty="0">
                        <a:solidFill>
                          <a:schemeClr val="tx1"/>
                        </a:solidFill>
                        <a:latin typeface="+mn-lt"/>
                      </a:endParaRPr>
                    </a:p>
                    <a:p>
                      <a:pPr marL="0" lvl="0" indent="0" algn="l" rtl="0">
                        <a:spcBef>
                          <a:spcPts val="0"/>
                        </a:spcBef>
                        <a:spcAft>
                          <a:spcPts val="0"/>
                        </a:spcAft>
                        <a:buClr>
                          <a:schemeClr val="dk1"/>
                        </a:buClr>
                        <a:buSzPts val="1100"/>
                        <a:buFont typeface="Arial"/>
                        <a:buNone/>
                      </a:pPr>
                      <a:r>
                        <a:rPr lang="en" sz="1100" dirty="0">
                          <a:solidFill>
                            <a:schemeClr val="tx1"/>
                          </a:solidFill>
                          <a:latin typeface="+mn-lt"/>
                        </a:rPr>
                        <a:t>FCJ Refugee Services - Delegate TBD</a:t>
                      </a:r>
                      <a:endParaRPr sz="1100" dirty="0">
                        <a:solidFill>
                          <a:schemeClr val="tx1"/>
                        </a:solidFill>
                        <a:latin typeface="+mn-lt"/>
                      </a:endParaRP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3"/>
                  </a:ext>
                </a:extLst>
              </a:tr>
              <a:tr h="518125">
                <a:tc>
                  <a:txBody>
                    <a:bodyPr/>
                    <a:lstStyle/>
                    <a:p>
                      <a:pPr marL="0" lvl="0" indent="0" algn="l" rtl="0">
                        <a:spcBef>
                          <a:spcPts val="0"/>
                        </a:spcBef>
                        <a:spcAft>
                          <a:spcPts val="0"/>
                        </a:spcAft>
                        <a:buNone/>
                      </a:pPr>
                      <a:r>
                        <a:rPr lang="en" sz="1100" b="1"/>
                        <a:t>Mount Sinai</a:t>
                      </a:r>
                      <a:endParaRPr sz="1100" b="1" dirty="0"/>
                    </a:p>
                  </a:txBody>
                  <a:tcPr marL="91425" marR="91425" marT="91425" marB="91425"/>
                </a:tc>
                <a:tc>
                  <a:txBody>
                    <a:bodyPr/>
                    <a:lstStyle/>
                    <a:p>
                      <a:pPr marL="0" lvl="0" indent="0" algn="l" rtl="0">
                        <a:spcBef>
                          <a:spcPts val="0"/>
                        </a:spcBef>
                        <a:spcAft>
                          <a:spcPts val="0"/>
                        </a:spcAft>
                        <a:buNone/>
                      </a:pPr>
                      <a:r>
                        <a:rPr lang="en" sz="1100" dirty="0">
                          <a:solidFill>
                            <a:schemeClr val="tx1"/>
                          </a:solidFill>
                          <a:latin typeface="+mn-lt"/>
                        </a:rPr>
                        <a:t>Reena – Sandy Tobin</a:t>
                      </a:r>
                      <a:endParaRPr sz="1100" dirty="0">
                        <a:solidFill>
                          <a:schemeClr val="tx1"/>
                        </a:solidFill>
                        <a:latin typeface="+mn-lt"/>
                      </a:endParaRPr>
                    </a:p>
                    <a:p>
                      <a:pPr marL="0" lvl="0" indent="0" algn="l" rtl="0">
                        <a:spcBef>
                          <a:spcPts val="0"/>
                        </a:spcBef>
                        <a:spcAft>
                          <a:spcPts val="0"/>
                        </a:spcAft>
                        <a:buNone/>
                      </a:pPr>
                      <a:r>
                        <a:rPr lang="en" sz="1100" dirty="0">
                          <a:solidFill>
                            <a:schemeClr val="tx1"/>
                          </a:solidFill>
                          <a:latin typeface="+mn-lt"/>
                        </a:rPr>
                        <a:t>COTA/Skylark - Delegate TBD</a:t>
                      </a:r>
                      <a:endParaRPr sz="1100" dirty="0">
                        <a:solidFill>
                          <a:schemeClr val="tx1"/>
                        </a:solidFill>
                        <a:latin typeface="+mn-lt"/>
                      </a:endParaRPr>
                    </a:p>
                  </a:txBody>
                  <a:tcPr marL="91425" marR="91425" marT="91425" marB="91425"/>
                </a:tc>
                <a:extLst>
                  <a:ext uri="{0D108BD9-81ED-4DB2-BD59-A6C34878D82A}">
                    <a16:rowId xmlns:a16="http://schemas.microsoft.com/office/drawing/2014/main" val="10004"/>
                  </a:ext>
                </a:extLst>
              </a:tr>
              <a:tr h="518125">
                <a:tc>
                  <a:txBody>
                    <a:bodyPr/>
                    <a:lstStyle/>
                    <a:p>
                      <a:pPr marL="0" lvl="0" indent="0" algn="l" rtl="0">
                        <a:spcBef>
                          <a:spcPts val="0"/>
                        </a:spcBef>
                        <a:spcAft>
                          <a:spcPts val="0"/>
                        </a:spcAft>
                        <a:buNone/>
                      </a:pPr>
                      <a:r>
                        <a:rPr lang="en" sz="1100" b="1" dirty="0"/>
                        <a:t>Sunnybrook</a:t>
                      </a:r>
                      <a:endParaRPr sz="1100" b="1" dirty="0"/>
                    </a:p>
                  </a:txBody>
                  <a:tcPr marL="91425" marR="91425" marT="91425" marB="91425"/>
                </a:tc>
                <a:tc>
                  <a:txBody>
                    <a:bodyPr/>
                    <a:lstStyle/>
                    <a:p>
                      <a:pPr marL="0" lvl="0" indent="0" algn="l" rtl="0">
                        <a:spcBef>
                          <a:spcPts val="0"/>
                        </a:spcBef>
                        <a:spcAft>
                          <a:spcPts val="0"/>
                        </a:spcAft>
                        <a:buNone/>
                      </a:pPr>
                      <a:r>
                        <a:rPr lang="en" sz="1100" dirty="0">
                          <a:solidFill>
                            <a:schemeClr val="tx1"/>
                          </a:solidFill>
                          <a:latin typeface="+mn-lt"/>
                        </a:rPr>
                        <a:t>Jayne Leang, Director, Bob Rumball</a:t>
                      </a:r>
                      <a:endParaRPr sz="1100" dirty="0">
                        <a:solidFill>
                          <a:schemeClr val="tx1"/>
                        </a:solidFill>
                        <a:latin typeface="+mn-lt"/>
                      </a:endParaRPr>
                    </a:p>
                    <a:p>
                      <a:pPr marL="0" lvl="0" indent="0" algn="l" rtl="0">
                        <a:spcBef>
                          <a:spcPts val="0"/>
                        </a:spcBef>
                        <a:spcAft>
                          <a:spcPts val="0"/>
                        </a:spcAft>
                        <a:buNone/>
                      </a:pPr>
                      <a:r>
                        <a:rPr lang="en" sz="1100" dirty="0">
                          <a:solidFill>
                            <a:schemeClr val="tx1"/>
                          </a:solidFill>
                          <a:latin typeface="+mn-lt"/>
                        </a:rPr>
                        <a:t>LouAnn, Manager, Springboard Services</a:t>
                      </a:r>
                      <a:endParaRPr sz="1100" dirty="0">
                        <a:solidFill>
                          <a:schemeClr val="tx1"/>
                        </a:solidFill>
                        <a:latin typeface="+mn-lt"/>
                      </a:endParaRPr>
                    </a:p>
                  </a:txBody>
                  <a:tcPr marL="91425" marR="91425" marT="91425" marB="91425"/>
                </a:tc>
                <a:extLst>
                  <a:ext uri="{0D108BD9-81ED-4DB2-BD59-A6C34878D82A}">
                    <a16:rowId xmlns:a16="http://schemas.microsoft.com/office/drawing/2014/main" val="10005"/>
                  </a:ext>
                </a:extLst>
              </a:tr>
              <a:tr h="350500">
                <a:tc>
                  <a:txBody>
                    <a:bodyPr/>
                    <a:lstStyle/>
                    <a:p>
                      <a:pPr marL="0" lvl="0" indent="0" algn="l" rtl="0">
                        <a:spcBef>
                          <a:spcPts val="0"/>
                        </a:spcBef>
                        <a:spcAft>
                          <a:spcPts val="0"/>
                        </a:spcAft>
                        <a:buNone/>
                      </a:pPr>
                      <a:r>
                        <a:rPr lang="en" sz="1100" b="1" dirty="0"/>
                        <a:t>Humber River Hospital</a:t>
                      </a:r>
                      <a:endParaRPr sz="1100" b="1"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dirty="0">
                          <a:solidFill>
                            <a:schemeClr val="tx1"/>
                          </a:solidFill>
                          <a:latin typeface="+mn-lt"/>
                        </a:rPr>
                        <a:t>North York Women’s Shelter - TBD</a:t>
                      </a:r>
                      <a:endParaRPr sz="1100" dirty="0">
                        <a:solidFill>
                          <a:schemeClr val="tx1"/>
                        </a:solidFill>
                        <a:latin typeface="+mn-lt"/>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350500">
                <a:tc>
                  <a:txBody>
                    <a:bodyPr/>
                    <a:lstStyle/>
                    <a:p>
                      <a:pPr marL="0" lvl="0" indent="0" algn="l" rtl="0">
                        <a:spcBef>
                          <a:spcPts val="0"/>
                        </a:spcBef>
                        <a:spcAft>
                          <a:spcPts val="0"/>
                        </a:spcAft>
                        <a:buNone/>
                      </a:pPr>
                      <a:r>
                        <a:rPr lang="en" sz="1100" b="1" dirty="0"/>
                        <a:t>UHN</a:t>
                      </a:r>
                      <a:endParaRPr sz="1100" b="1"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dirty="0">
                          <a:solidFill>
                            <a:schemeClr val="tx1"/>
                          </a:solidFill>
                          <a:latin typeface="+mn-lt"/>
                        </a:rPr>
                        <a:t>Meta Centre – Joanne Lair</a:t>
                      </a:r>
                      <a:endParaRPr sz="1100" dirty="0">
                        <a:solidFill>
                          <a:schemeClr val="tx1"/>
                        </a:solidFill>
                        <a:latin typeface="+mn-l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r h="350500">
                <a:tc>
                  <a:txBody>
                    <a:bodyPr/>
                    <a:lstStyle/>
                    <a:p>
                      <a:pPr marL="0" lvl="0" indent="0" algn="l" rtl="0">
                        <a:spcBef>
                          <a:spcPts val="0"/>
                        </a:spcBef>
                        <a:spcAft>
                          <a:spcPts val="0"/>
                        </a:spcAft>
                        <a:buNone/>
                      </a:pPr>
                      <a:r>
                        <a:rPr lang="en" sz="1100" b="1" dirty="0"/>
                        <a:t>NYGH OHT</a:t>
                      </a:r>
                      <a:endParaRPr sz="1100" b="1"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tc>
                  <a:txBody>
                    <a:bodyPr/>
                    <a:lstStyle/>
                    <a:p>
                      <a:pPr marL="0" lvl="0" indent="0" algn="l" rtl="0">
                        <a:spcBef>
                          <a:spcPts val="0"/>
                        </a:spcBef>
                        <a:spcAft>
                          <a:spcPts val="0"/>
                        </a:spcAft>
                        <a:buNone/>
                      </a:pPr>
                      <a:r>
                        <a:rPr lang="en" sz="1100" dirty="0">
                          <a:solidFill>
                            <a:schemeClr val="tx1"/>
                          </a:solidFill>
                          <a:latin typeface="+mn-lt"/>
                        </a:rPr>
                        <a:t>Reena -Sandy Stemp, COO</a:t>
                      </a:r>
                      <a:endParaRPr sz="1100" dirty="0">
                        <a:solidFill>
                          <a:schemeClr val="tx1"/>
                        </a:solidFill>
                        <a:latin typeface="+mn-lt"/>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F3F3F3"/>
                    </a:solidFill>
                  </a:tcPr>
                </a:tc>
                <a:extLst>
                  <a:ext uri="{0D108BD9-81ED-4DB2-BD59-A6C34878D82A}">
                    <a16:rowId xmlns:a16="http://schemas.microsoft.com/office/drawing/2014/main" val="10008"/>
                  </a:ext>
                </a:extLst>
              </a:tr>
            </a:tbl>
          </a:graphicData>
        </a:graphic>
      </p:graphicFrame>
      <p:sp>
        <p:nvSpPr>
          <p:cNvPr id="105" name="Google Shape;105;p17"/>
          <p:cNvSpPr txBox="1">
            <a:spLocks noGrp="1"/>
          </p:cNvSpPr>
          <p:nvPr>
            <p:ph type="title"/>
          </p:nvPr>
        </p:nvSpPr>
        <p:spPr>
          <a:xfrm>
            <a:off x="237375" y="43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Hospital Hub Delegates - Operational Leads</a:t>
            </a:r>
            <a:endParaRPr b="1" dirty="0">
              <a:solidFill>
                <a:srgbClr val="434343"/>
              </a:solidFill>
              <a:latin typeface="Lato"/>
              <a:ea typeface="Lato"/>
              <a:cs typeface="Lato"/>
              <a:sym typeface="Lato"/>
            </a:endParaRPr>
          </a:p>
        </p:txBody>
      </p:sp>
      <p:sp>
        <p:nvSpPr>
          <p:cNvPr id="106" name="Google Shape;106;p17"/>
          <p:cNvSpPr txBox="1"/>
          <p:nvPr/>
        </p:nvSpPr>
        <p:spPr>
          <a:xfrm>
            <a:off x="237375" y="4467000"/>
            <a:ext cx="8669400" cy="369302"/>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Font typeface="Wingdings" panose="05000000000000000000" pitchFamily="2" charset="2"/>
              <a:buChar char="v"/>
            </a:pPr>
            <a:r>
              <a:rPr lang="en" sz="1200" b="1" dirty="0"/>
              <a:t>I</a:t>
            </a:r>
            <a:r>
              <a:rPr lang="en" sz="1000" b="1" dirty="0"/>
              <a:t>n addition to the Hospital Hub Delegates, a Safehaven Nursing Lead will be in attendance for each of the Hospital Hub Meetings. </a:t>
            </a:r>
            <a:endParaRPr sz="1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8"/>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12;p18"/>
          <p:cNvSpPr txBox="1">
            <a:spLocks noGrp="1"/>
          </p:cNvSpPr>
          <p:nvPr>
            <p:ph type="title"/>
          </p:nvPr>
        </p:nvSpPr>
        <p:spPr>
          <a:xfrm>
            <a:off x="311700" y="161525"/>
            <a:ext cx="8520600" cy="556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Hospital Hub Delegates - </a:t>
            </a:r>
            <a:r>
              <a:rPr lang="en" sz="2244">
                <a:solidFill>
                  <a:srgbClr val="434343"/>
                </a:solidFill>
                <a:latin typeface="Lato"/>
                <a:ea typeface="Lato"/>
                <a:cs typeface="Lato"/>
                <a:sym typeface="Lato"/>
              </a:rPr>
              <a:t>Roles and Responsibilities</a:t>
            </a:r>
            <a:br>
              <a:rPr lang="en">
                <a:solidFill>
                  <a:srgbClr val="434343"/>
                </a:solidFill>
                <a:latin typeface="Lato"/>
                <a:ea typeface="Lato"/>
                <a:cs typeface="Lato"/>
                <a:sym typeface="Lato"/>
              </a:rPr>
            </a:br>
            <a:endParaRPr sz="2244" dirty="0">
              <a:solidFill>
                <a:srgbClr val="434343"/>
              </a:solidFill>
              <a:latin typeface="Lato"/>
              <a:ea typeface="Lato"/>
              <a:cs typeface="Lato"/>
              <a:sym typeface="Lato"/>
            </a:endParaRPr>
          </a:p>
        </p:txBody>
      </p:sp>
      <p:sp>
        <p:nvSpPr>
          <p:cNvPr id="113" name="Google Shape;113;p18"/>
          <p:cNvSpPr txBox="1"/>
          <p:nvPr/>
        </p:nvSpPr>
        <p:spPr>
          <a:xfrm>
            <a:off x="122849" y="761138"/>
            <a:ext cx="8832891" cy="3901038"/>
          </a:xfrm>
          <a:prstGeom prst="rect">
            <a:avLst/>
          </a:prstGeom>
          <a:noFill/>
          <a:ln>
            <a:noFill/>
          </a:ln>
        </p:spPr>
        <p:txBody>
          <a:bodyPr spcFirstLastPara="1" wrap="square" lIns="91425" tIns="91425" rIns="91425" bIns="91425" anchor="t" anchorCtr="0">
            <a:spAutoFit/>
          </a:bodyPr>
          <a:lstStyle/>
          <a:p>
            <a:pPr marL="457200" lvl="0" indent="-304800" algn="l" rtl="0">
              <a:lnSpc>
                <a:spcPct val="100000"/>
              </a:lnSpc>
              <a:spcBef>
                <a:spcPts val="0"/>
              </a:spcBef>
              <a:spcAft>
                <a:spcPts val="0"/>
              </a:spcAft>
              <a:buClr>
                <a:srgbClr val="434343"/>
              </a:buClr>
              <a:buSzPts val="1200"/>
              <a:buFont typeface="Lato"/>
              <a:buChar char="●"/>
            </a:pPr>
            <a:r>
              <a:rPr lang="en" sz="1200" dirty="0">
                <a:solidFill>
                  <a:srgbClr val="434343"/>
                </a:solidFill>
                <a:latin typeface="Lato"/>
                <a:ea typeface="Lato"/>
                <a:cs typeface="Lato"/>
                <a:sym typeface="Lato"/>
              </a:rPr>
              <a:t>The Hospital Hub Delegate is an individual that has the ability to influence operations and the front line of their organizations. They will have the role of knowledge translator, translating IPAC knowledge from the Hospital Hub meetings to the front line. They are a critical resource for the  access and  implementation of IPAC practices in their organizations.</a:t>
            </a:r>
            <a:endParaRPr sz="1200" dirty="0">
              <a:solidFill>
                <a:srgbClr val="434343"/>
              </a:solidFill>
              <a:latin typeface="Lato"/>
              <a:ea typeface="Lato"/>
              <a:cs typeface="Lato"/>
              <a:sym typeface="Lato"/>
            </a:endParaRPr>
          </a:p>
          <a:p>
            <a:pPr marL="457200" lvl="0" indent="0" algn="l" rtl="0">
              <a:lnSpc>
                <a:spcPct val="100000"/>
              </a:lnSpc>
              <a:spcBef>
                <a:spcPts val="500"/>
              </a:spcBef>
              <a:spcAft>
                <a:spcPts val="0"/>
              </a:spcAft>
              <a:buNone/>
            </a:pPr>
            <a:endParaRPr sz="1200" dirty="0">
              <a:solidFill>
                <a:srgbClr val="434343"/>
              </a:solidFill>
              <a:latin typeface="Lato"/>
              <a:ea typeface="Lato"/>
              <a:cs typeface="Lato"/>
              <a:sym typeface="Lato"/>
            </a:endParaRPr>
          </a:p>
          <a:p>
            <a:pPr marL="457200" lvl="0" indent="-304800" algn="l" rtl="0">
              <a:lnSpc>
                <a:spcPct val="100000"/>
              </a:lnSpc>
              <a:spcBef>
                <a:spcPts val="0"/>
              </a:spcBef>
              <a:spcAft>
                <a:spcPts val="0"/>
              </a:spcAft>
              <a:buClr>
                <a:srgbClr val="434343"/>
              </a:buClr>
              <a:buSzPts val="1200"/>
              <a:buFont typeface="Lato"/>
              <a:buChar char="●"/>
            </a:pPr>
            <a:r>
              <a:rPr lang="en" sz="1200" dirty="0">
                <a:solidFill>
                  <a:srgbClr val="434343"/>
                </a:solidFill>
                <a:latin typeface="Lato"/>
                <a:ea typeface="Lato"/>
                <a:cs typeface="Lato"/>
                <a:sym typeface="Lato"/>
              </a:rPr>
              <a:t>There will be 14 Hospital Hub Delegates, comprised of  7 Safehaven Nursing Leads and 7 Hospital Hub Delegates from other organizations. </a:t>
            </a:r>
            <a:endParaRPr sz="1200" dirty="0">
              <a:solidFill>
                <a:srgbClr val="434343"/>
              </a:solidFill>
              <a:latin typeface="Lato"/>
              <a:ea typeface="Lato"/>
              <a:cs typeface="Lato"/>
              <a:sym typeface="Lato"/>
            </a:endParaRPr>
          </a:p>
          <a:p>
            <a:pPr marL="0" lvl="0" indent="0" algn="l" rtl="0">
              <a:lnSpc>
                <a:spcPct val="100000"/>
              </a:lnSpc>
              <a:spcBef>
                <a:spcPts val="500"/>
              </a:spcBef>
              <a:spcAft>
                <a:spcPts val="0"/>
              </a:spcAft>
              <a:buNone/>
            </a:pPr>
            <a:endParaRPr sz="1200" dirty="0">
              <a:solidFill>
                <a:srgbClr val="434343"/>
              </a:solidFill>
              <a:latin typeface="Lato"/>
              <a:ea typeface="Lato"/>
              <a:cs typeface="Lato"/>
              <a:sym typeface="Lato"/>
            </a:endParaRPr>
          </a:p>
          <a:p>
            <a:pPr marL="457200" lvl="0" indent="-304800" algn="l" rtl="0">
              <a:lnSpc>
                <a:spcPct val="100000"/>
              </a:lnSpc>
              <a:spcBef>
                <a:spcPts val="0"/>
              </a:spcBef>
              <a:spcAft>
                <a:spcPts val="0"/>
              </a:spcAft>
              <a:buClr>
                <a:srgbClr val="434343"/>
              </a:buClr>
              <a:buSzPts val="1200"/>
              <a:buFont typeface="Lato"/>
              <a:buChar char="●"/>
            </a:pPr>
            <a:r>
              <a:rPr lang="en" sz="1200" dirty="0">
                <a:solidFill>
                  <a:srgbClr val="434343"/>
                </a:solidFill>
                <a:latin typeface="Lato"/>
                <a:ea typeface="Lato"/>
                <a:cs typeface="Lato"/>
                <a:sym typeface="Lato"/>
              </a:rPr>
              <a:t>The IPAC Champion will attend any Hospital Hub Meeting as required and support issue resolution at the local level</a:t>
            </a:r>
            <a:endParaRPr sz="1200" dirty="0">
              <a:solidFill>
                <a:srgbClr val="434343"/>
              </a:solidFill>
              <a:latin typeface="Lato"/>
              <a:ea typeface="Lato"/>
              <a:cs typeface="Lato"/>
              <a:sym typeface="Lato"/>
            </a:endParaRPr>
          </a:p>
          <a:p>
            <a:pPr marL="457200" lvl="0" indent="0" algn="l" rtl="0">
              <a:lnSpc>
                <a:spcPct val="100000"/>
              </a:lnSpc>
              <a:spcBef>
                <a:spcPts val="500"/>
              </a:spcBef>
              <a:spcAft>
                <a:spcPts val="0"/>
              </a:spcAft>
              <a:buNone/>
            </a:pPr>
            <a:endParaRPr sz="1200" dirty="0">
              <a:solidFill>
                <a:srgbClr val="434343"/>
              </a:solidFill>
              <a:latin typeface="Lato"/>
              <a:ea typeface="Lato"/>
              <a:cs typeface="Lato"/>
              <a:sym typeface="Lato"/>
            </a:endParaRPr>
          </a:p>
          <a:p>
            <a:pPr marL="457200" lvl="0" indent="-304800" algn="l" rtl="0">
              <a:lnSpc>
                <a:spcPct val="100000"/>
              </a:lnSpc>
              <a:spcBef>
                <a:spcPts val="0"/>
              </a:spcBef>
              <a:spcAft>
                <a:spcPts val="0"/>
              </a:spcAft>
              <a:buClr>
                <a:srgbClr val="434343"/>
              </a:buClr>
              <a:buSzPts val="1200"/>
              <a:buFont typeface="Lato"/>
              <a:buChar char="●"/>
            </a:pPr>
            <a:r>
              <a:rPr lang="en" sz="1200" dirty="0">
                <a:solidFill>
                  <a:srgbClr val="434343"/>
                </a:solidFill>
                <a:latin typeface="Lato"/>
                <a:ea typeface="Lato"/>
                <a:cs typeface="Lato"/>
                <a:sym typeface="Lato"/>
              </a:rPr>
              <a:t>The Delegates will be responsible for:</a:t>
            </a:r>
            <a:endParaRPr sz="1200" dirty="0">
              <a:solidFill>
                <a:srgbClr val="434343"/>
              </a:solidFill>
              <a:latin typeface="Lato"/>
              <a:ea typeface="Lato"/>
              <a:cs typeface="Lato"/>
              <a:sym typeface="Lato"/>
            </a:endParaRPr>
          </a:p>
          <a:p>
            <a:pPr marL="914400" lvl="1" indent="-304800" algn="l" rtl="0">
              <a:lnSpc>
                <a:spcPct val="100000"/>
              </a:lnSpc>
              <a:spcBef>
                <a:spcPts val="500"/>
              </a:spcBef>
              <a:spcAft>
                <a:spcPts val="0"/>
              </a:spcAft>
              <a:buClr>
                <a:srgbClr val="434343"/>
              </a:buClr>
              <a:buSzPts val="1200"/>
              <a:buFont typeface="Lato"/>
              <a:buChar char="○"/>
            </a:pPr>
            <a:r>
              <a:rPr lang="en" sz="1200" dirty="0">
                <a:solidFill>
                  <a:srgbClr val="434343"/>
                </a:solidFill>
                <a:latin typeface="Lato"/>
                <a:ea typeface="Lato"/>
                <a:cs typeface="Lato"/>
                <a:sym typeface="Lato"/>
              </a:rPr>
              <a:t>Attending Hub Hospital Meetings</a:t>
            </a:r>
            <a:endParaRPr sz="1200" dirty="0">
              <a:solidFill>
                <a:srgbClr val="434343"/>
              </a:solidFill>
              <a:latin typeface="Lato"/>
              <a:ea typeface="Lato"/>
              <a:cs typeface="Lato"/>
              <a:sym typeface="Lato"/>
            </a:endParaRPr>
          </a:p>
          <a:p>
            <a:pPr marL="914400" lvl="1" indent="-304800" algn="l" rtl="0">
              <a:lnSpc>
                <a:spcPct val="100000"/>
              </a:lnSpc>
              <a:spcBef>
                <a:spcPts val="500"/>
              </a:spcBef>
              <a:spcAft>
                <a:spcPts val="0"/>
              </a:spcAft>
              <a:buClr>
                <a:srgbClr val="434343"/>
              </a:buClr>
              <a:buSzPts val="1200"/>
              <a:buFont typeface="Lato"/>
              <a:buChar char="○"/>
            </a:pPr>
            <a:r>
              <a:rPr lang="en" sz="1200" dirty="0">
                <a:solidFill>
                  <a:srgbClr val="434343"/>
                </a:solidFill>
                <a:latin typeface="Lato"/>
                <a:ea typeface="Lato"/>
                <a:cs typeface="Lato"/>
                <a:sym typeface="Lato"/>
              </a:rPr>
              <a:t>Representing their sectoral issues at the Hospital Hub meetings</a:t>
            </a:r>
            <a:endParaRPr sz="1200" dirty="0">
              <a:solidFill>
                <a:srgbClr val="434343"/>
              </a:solidFill>
              <a:latin typeface="Lato"/>
              <a:ea typeface="Lato"/>
              <a:cs typeface="Lato"/>
              <a:sym typeface="Lato"/>
            </a:endParaRPr>
          </a:p>
          <a:p>
            <a:pPr marL="914400" lvl="1" indent="-304800" algn="l" rtl="0">
              <a:lnSpc>
                <a:spcPct val="100000"/>
              </a:lnSpc>
              <a:spcBef>
                <a:spcPts val="500"/>
              </a:spcBef>
              <a:spcAft>
                <a:spcPts val="0"/>
              </a:spcAft>
              <a:buClr>
                <a:srgbClr val="434343"/>
              </a:buClr>
              <a:buSzPts val="1200"/>
              <a:buFont typeface="Lato"/>
              <a:buChar char="○"/>
            </a:pPr>
            <a:r>
              <a:rPr lang="en" sz="1200" dirty="0">
                <a:solidFill>
                  <a:srgbClr val="434343"/>
                </a:solidFill>
                <a:latin typeface="Lato"/>
                <a:ea typeface="Lato"/>
                <a:cs typeface="Lato"/>
                <a:sym typeface="Lato"/>
              </a:rPr>
              <a:t>Reporting back to the Toronto IPAC Steering Committee on applicable discussions from the Hospital Hub meetings</a:t>
            </a:r>
            <a:endParaRPr sz="1200" dirty="0">
              <a:solidFill>
                <a:srgbClr val="434343"/>
              </a:solidFill>
              <a:latin typeface="Lato"/>
              <a:ea typeface="Lato"/>
              <a:cs typeface="Lato"/>
              <a:sym typeface="Lato"/>
            </a:endParaRPr>
          </a:p>
          <a:p>
            <a:pPr marL="914400" lvl="1" indent="-304800" algn="l" rtl="0">
              <a:lnSpc>
                <a:spcPct val="100000"/>
              </a:lnSpc>
              <a:spcBef>
                <a:spcPts val="500"/>
              </a:spcBef>
              <a:spcAft>
                <a:spcPts val="0"/>
              </a:spcAft>
              <a:buClr>
                <a:srgbClr val="434343"/>
              </a:buClr>
              <a:buSzPts val="1200"/>
              <a:buFont typeface="Lato"/>
              <a:buChar char="○"/>
            </a:pPr>
            <a:r>
              <a:rPr lang="en" sz="1200" dirty="0">
                <a:solidFill>
                  <a:srgbClr val="434343"/>
                </a:solidFill>
                <a:latin typeface="Lato"/>
                <a:ea typeface="Lato"/>
                <a:cs typeface="Lato"/>
                <a:sym typeface="Lato"/>
              </a:rPr>
              <a:t>Providing any notes and required action items from the Hospital Hub meetings to the Toronto Region IPAC Champion Resource Hub</a:t>
            </a:r>
            <a:endParaRPr sz="1200" dirty="0">
              <a:solidFill>
                <a:srgbClr val="434343"/>
              </a:solidFill>
              <a:latin typeface="Lato"/>
              <a:ea typeface="Lato"/>
              <a:cs typeface="Lato"/>
              <a:sym typeface="Lato"/>
            </a:endParaRPr>
          </a:p>
          <a:p>
            <a:pPr marL="914400" lvl="1" indent="-304800" algn="l" rtl="0">
              <a:lnSpc>
                <a:spcPct val="100000"/>
              </a:lnSpc>
              <a:spcBef>
                <a:spcPts val="500"/>
              </a:spcBef>
              <a:spcAft>
                <a:spcPts val="500"/>
              </a:spcAft>
              <a:buClr>
                <a:srgbClr val="434343"/>
              </a:buClr>
              <a:buSzPts val="1200"/>
              <a:buFont typeface="Lato"/>
              <a:buChar char="○"/>
            </a:pPr>
            <a:r>
              <a:rPr lang="en" sz="1200" dirty="0">
                <a:solidFill>
                  <a:srgbClr val="434343"/>
                </a:solidFill>
                <a:latin typeface="Lato"/>
                <a:ea typeface="Lato"/>
                <a:cs typeface="Lato"/>
                <a:sym typeface="Lato"/>
              </a:rPr>
              <a:t>With the assistance of the Toronto Regional IPAC Champion Resource Hub, Delegates will act a conduit of IPAC information between the local Hospital Hub and agencies</a:t>
            </a:r>
            <a:endParaRPr sz="1200" dirty="0">
              <a:solidFill>
                <a:srgbClr val="434343"/>
              </a:solidFill>
              <a:latin typeface="Lato"/>
              <a:ea typeface="Lato"/>
              <a:cs typeface="Lato"/>
              <a:sym typeface="Lato"/>
            </a:endParaRPr>
          </a:p>
        </p:txBody>
      </p:sp>
      <p:sp>
        <p:nvSpPr>
          <p:cNvPr id="114" name="Google Shape;114;p18"/>
          <p:cNvSpPr txBox="1">
            <a:spLocks noGrp="1"/>
          </p:cNvSpPr>
          <p:nvPr>
            <p:ph type="sldNum" idx="12"/>
          </p:nvPr>
        </p:nvSpPr>
        <p:spPr>
          <a:xfrm>
            <a:off x="8472450" y="4826425"/>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136673"/>
                </a:solidFill>
                <a:latin typeface="Lato Light"/>
                <a:ea typeface="Lato Light"/>
                <a:cs typeface="Lato Light"/>
                <a:sym typeface="Lato Light"/>
              </a:rPr>
              <a:t>6</a:t>
            </a:fld>
            <a:endParaRPr dirty="0">
              <a:solidFill>
                <a:srgbClr val="434343"/>
              </a:solidFill>
              <a:latin typeface="Lato Light"/>
              <a:ea typeface="Lato Light"/>
              <a:cs typeface="Lato Light"/>
              <a:sym typeface="Lato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9"/>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19"/>
          <p:cNvSpPr txBox="1">
            <a:spLocks noGrp="1"/>
          </p:cNvSpPr>
          <p:nvPr>
            <p:ph type="title"/>
          </p:nvPr>
        </p:nvSpPr>
        <p:spPr>
          <a:xfrm>
            <a:off x="311700" y="3437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Local Service Planning Committee (Triad Model)</a:t>
            </a:r>
            <a:endParaRPr b="1" dirty="0">
              <a:solidFill>
                <a:srgbClr val="434343"/>
              </a:solidFill>
              <a:latin typeface="Lato"/>
              <a:ea typeface="Lato"/>
              <a:cs typeface="Lato"/>
              <a:sym typeface="Lato"/>
            </a:endParaRPr>
          </a:p>
        </p:txBody>
      </p:sp>
      <p:sp>
        <p:nvSpPr>
          <p:cNvPr id="121" name="Google Shape;121;p19"/>
          <p:cNvSpPr txBox="1">
            <a:spLocks noGrp="1"/>
          </p:cNvSpPr>
          <p:nvPr>
            <p:ph type="body" idx="1"/>
          </p:nvPr>
        </p:nvSpPr>
        <p:spPr>
          <a:xfrm>
            <a:off x="311700" y="1083275"/>
            <a:ext cx="7459800" cy="3416400"/>
          </a:xfrm>
          <a:prstGeom prst="rect">
            <a:avLst/>
          </a:prstGeom>
        </p:spPr>
        <p:txBody>
          <a:bodyPr spcFirstLastPara="1" wrap="square" lIns="91425" tIns="91425" rIns="91425" bIns="91425" anchor="t" anchorCtr="0">
            <a:noAutofit/>
          </a:bodyPr>
          <a:lstStyle/>
          <a:p>
            <a:pPr marL="457200" lvl="0" indent="-304800" algn="l" rtl="0">
              <a:lnSpc>
                <a:spcPct val="100000"/>
              </a:lnSpc>
              <a:spcBef>
                <a:spcPts val="0"/>
              </a:spcBef>
              <a:spcAft>
                <a:spcPts val="0"/>
              </a:spcAft>
              <a:buClr>
                <a:srgbClr val="434343"/>
              </a:buClr>
              <a:buSzPts val="1200"/>
              <a:buFont typeface="Lato"/>
              <a:buAutoNum type="arabicPeriod"/>
            </a:pPr>
            <a:r>
              <a:rPr lang="en" sz="1200" b="1" dirty="0">
                <a:solidFill>
                  <a:srgbClr val="434343"/>
                </a:solidFill>
                <a:latin typeface="Lato"/>
                <a:ea typeface="Lato"/>
                <a:cs typeface="Lato"/>
                <a:sym typeface="Lato"/>
              </a:rPr>
              <a:t>Members of the Local Service Planning Committee </a:t>
            </a:r>
            <a:endParaRPr sz="1200" b="1" dirty="0">
              <a:solidFill>
                <a:srgbClr val="434343"/>
              </a:solidFill>
              <a:latin typeface="Lato"/>
              <a:ea typeface="Lato"/>
              <a:cs typeface="Lato"/>
              <a:sym typeface="Lato"/>
            </a:endParaRPr>
          </a:p>
          <a:p>
            <a:pPr marL="914400" lvl="1" indent="-297180" algn="l" rtl="0">
              <a:lnSpc>
                <a:spcPct val="100000"/>
              </a:lnSpc>
              <a:spcBef>
                <a:spcPts val="5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The CEO of Safehaven (lPAC Champion)</a:t>
            </a:r>
            <a:endParaRPr sz="1080" dirty="0">
              <a:solidFill>
                <a:srgbClr val="434343"/>
              </a:solidFill>
              <a:latin typeface="Lato"/>
              <a:ea typeface="Lato"/>
              <a:cs typeface="Lato"/>
              <a:sym typeface="Lato"/>
            </a:endParaRPr>
          </a:p>
          <a:p>
            <a:pPr marL="914400" lvl="1" indent="-297180" algn="l" rtl="0">
              <a:lnSpc>
                <a:spcPct val="100000"/>
              </a:lnSpc>
              <a:spcBef>
                <a:spcPts val="3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The Ministry of Children Community and Social Services Toronto Community Program Manager</a:t>
            </a:r>
            <a:endParaRPr sz="1080" dirty="0">
              <a:solidFill>
                <a:srgbClr val="434343"/>
              </a:solidFill>
              <a:latin typeface="Lato"/>
              <a:ea typeface="Lato"/>
              <a:cs typeface="Lato"/>
              <a:sym typeface="Lato"/>
            </a:endParaRPr>
          </a:p>
          <a:p>
            <a:pPr marL="914400" lvl="1" indent="-297180" algn="l" rtl="0">
              <a:lnSpc>
                <a:spcPct val="100000"/>
              </a:lnSpc>
              <a:spcBef>
                <a:spcPts val="3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A representative from Toronto Public Health.</a:t>
            </a:r>
            <a:endParaRPr sz="1080" dirty="0">
              <a:solidFill>
                <a:srgbClr val="434343"/>
              </a:solidFill>
              <a:latin typeface="Lato"/>
              <a:ea typeface="Lato"/>
              <a:cs typeface="Lato"/>
              <a:sym typeface="Lato"/>
            </a:endParaRPr>
          </a:p>
          <a:p>
            <a:pPr marL="457200" lvl="0" indent="-304800" algn="l" rtl="0">
              <a:lnSpc>
                <a:spcPct val="100000"/>
              </a:lnSpc>
              <a:spcBef>
                <a:spcPts val="1000"/>
              </a:spcBef>
              <a:spcAft>
                <a:spcPts val="0"/>
              </a:spcAft>
              <a:buClr>
                <a:srgbClr val="434343"/>
              </a:buClr>
              <a:buSzPts val="1200"/>
              <a:buFont typeface="Lato"/>
              <a:buAutoNum type="arabicPeriod"/>
            </a:pPr>
            <a:r>
              <a:rPr lang="en" sz="1200" b="1" dirty="0">
                <a:solidFill>
                  <a:srgbClr val="434343"/>
                </a:solidFill>
                <a:latin typeface="Lato"/>
                <a:ea typeface="Lato"/>
                <a:cs typeface="Lato"/>
                <a:sym typeface="Lato"/>
              </a:rPr>
              <a:t>Purpose of the Local Service Planning Committee</a:t>
            </a:r>
            <a:endParaRPr sz="1200" b="1" dirty="0">
              <a:solidFill>
                <a:srgbClr val="434343"/>
              </a:solidFill>
              <a:latin typeface="Lato"/>
              <a:ea typeface="Lato"/>
              <a:cs typeface="Lato"/>
              <a:sym typeface="Lato"/>
            </a:endParaRPr>
          </a:p>
          <a:p>
            <a:pPr marL="914400" lvl="0" indent="-308610" algn="l" rtl="0">
              <a:lnSpc>
                <a:spcPct val="100000"/>
              </a:lnSpc>
              <a:spcBef>
                <a:spcPts val="500"/>
              </a:spcBef>
              <a:spcAft>
                <a:spcPts val="0"/>
              </a:spcAft>
              <a:buClr>
                <a:srgbClr val="434343"/>
              </a:buClr>
              <a:buSzPts val="1260"/>
              <a:buFont typeface="Lato"/>
              <a:buAutoNum type="alphaLcPeriod"/>
            </a:pPr>
            <a:r>
              <a:rPr lang="en" sz="1080" dirty="0">
                <a:solidFill>
                  <a:srgbClr val="434343"/>
                </a:solidFill>
                <a:latin typeface="Lato"/>
                <a:ea typeface="Lato"/>
                <a:cs typeface="Lato"/>
                <a:sym typeface="Lato"/>
              </a:rPr>
              <a:t>The purpose of this committee is to discuss issues and action items based on what is emerging in the community and direction being provided by the government.</a:t>
            </a:r>
            <a:r>
              <a:rPr lang="en" sz="1360" dirty="0">
                <a:solidFill>
                  <a:srgbClr val="434343"/>
                </a:solidFill>
                <a:latin typeface="Lato"/>
                <a:ea typeface="Lato"/>
                <a:cs typeface="Lato"/>
                <a:sym typeface="Lato"/>
              </a:rPr>
              <a:t>  </a:t>
            </a:r>
            <a:endParaRPr sz="1360" dirty="0">
              <a:solidFill>
                <a:srgbClr val="434343"/>
              </a:solidFill>
              <a:latin typeface="Lato"/>
              <a:ea typeface="Lato"/>
              <a:cs typeface="Lato"/>
              <a:sym typeface="Lato"/>
            </a:endParaRPr>
          </a:p>
          <a:p>
            <a:pPr marL="457200" lvl="0" indent="-304800" algn="l" rtl="0">
              <a:lnSpc>
                <a:spcPct val="100000"/>
              </a:lnSpc>
              <a:spcBef>
                <a:spcPts val="1000"/>
              </a:spcBef>
              <a:spcAft>
                <a:spcPts val="0"/>
              </a:spcAft>
              <a:buClr>
                <a:srgbClr val="434343"/>
              </a:buClr>
              <a:buSzPts val="1200"/>
              <a:buFont typeface="Lato"/>
              <a:buAutoNum type="arabicPeriod"/>
            </a:pPr>
            <a:r>
              <a:rPr lang="en" sz="1200" b="1" dirty="0">
                <a:solidFill>
                  <a:srgbClr val="434343"/>
                </a:solidFill>
                <a:latin typeface="Lato"/>
                <a:ea typeface="Lato"/>
                <a:cs typeface="Lato"/>
                <a:sym typeface="Lato"/>
              </a:rPr>
              <a:t>Meeting Arrangements </a:t>
            </a:r>
            <a:endParaRPr sz="1200" b="1" dirty="0">
              <a:solidFill>
                <a:srgbClr val="434343"/>
              </a:solidFill>
              <a:latin typeface="Lato"/>
              <a:ea typeface="Lato"/>
              <a:cs typeface="Lato"/>
              <a:sym typeface="Lato"/>
            </a:endParaRPr>
          </a:p>
          <a:p>
            <a:pPr marL="914400" lvl="1" indent="-297180" algn="l" rtl="0">
              <a:lnSpc>
                <a:spcPct val="100000"/>
              </a:lnSpc>
              <a:spcBef>
                <a:spcPts val="5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The Local Services Planning Committee will meet at least weekly and attend the weekly cross-sectoral Monday webinar.  </a:t>
            </a:r>
            <a:endParaRPr sz="1080" dirty="0">
              <a:solidFill>
                <a:srgbClr val="434343"/>
              </a:solidFill>
              <a:latin typeface="Lato"/>
              <a:ea typeface="Lato"/>
              <a:cs typeface="Lato"/>
              <a:sym typeface="Lato"/>
            </a:endParaRPr>
          </a:p>
          <a:p>
            <a:pPr marL="914400" lvl="1" indent="-297180" algn="l" rtl="0">
              <a:lnSpc>
                <a:spcPct val="100000"/>
              </a:lnSpc>
              <a:spcBef>
                <a:spcPts val="3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Additional meetings may be held as required or as directed by MCCSS or Public Health. </a:t>
            </a:r>
            <a:endParaRPr sz="1080" dirty="0">
              <a:solidFill>
                <a:srgbClr val="434343"/>
              </a:solidFill>
              <a:latin typeface="Lato"/>
              <a:ea typeface="Lato"/>
              <a:cs typeface="Lato"/>
              <a:sym typeface="Lato"/>
            </a:endParaRPr>
          </a:p>
          <a:p>
            <a:pPr marL="0" lvl="0" indent="0" algn="l" rtl="0">
              <a:lnSpc>
                <a:spcPct val="100000"/>
              </a:lnSpc>
              <a:spcBef>
                <a:spcPts val="1000"/>
              </a:spcBef>
              <a:spcAft>
                <a:spcPts val="0"/>
              </a:spcAft>
              <a:buNone/>
            </a:pPr>
            <a:endParaRPr sz="1080" dirty="0">
              <a:solidFill>
                <a:srgbClr val="434343"/>
              </a:solidFill>
              <a:latin typeface="Lato"/>
              <a:ea typeface="Lato"/>
              <a:cs typeface="Lato"/>
              <a:sym typeface="Lato"/>
            </a:endParaRPr>
          </a:p>
          <a:p>
            <a:pPr marL="457200" lvl="0" indent="0" algn="l" rtl="0">
              <a:lnSpc>
                <a:spcPct val="100000"/>
              </a:lnSpc>
              <a:spcBef>
                <a:spcPts val="500"/>
              </a:spcBef>
              <a:spcAft>
                <a:spcPts val="0"/>
              </a:spcAft>
              <a:buSzPts val="770"/>
              <a:buNone/>
            </a:pPr>
            <a:endParaRPr sz="1360" dirty="0">
              <a:solidFill>
                <a:srgbClr val="434343"/>
              </a:solidFill>
              <a:latin typeface="Lato"/>
              <a:ea typeface="Lato"/>
              <a:cs typeface="Lato"/>
              <a:sym typeface="Lato"/>
            </a:endParaRPr>
          </a:p>
          <a:p>
            <a:pPr marL="0" lvl="0" indent="0" algn="l" rtl="0">
              <a:lnSpc>
                <a:spcPct val="100000"/>
              </a:lnSpc>
              <a:spcBef>
                <a:spcPts val="500"/>
              </a:spcBef>
              <a:spcAft>
                <a:spcPts val="500"/>
              </a:spcAft>
              <a:buSzPts val="770"/>
              <a:buNone/>
            </a:pPr>
            <a:endParaRPr sz="1360" dirty="0">
              <a:solidFill>
                <a:srgbClr val="434343"/>
              </a:solidFill>
              <a:latin typeface="Lato"/>
              <a:ea typeface="Lato"/>
              <a:cs typeface="Lato"/>
              <a:sym typeface="Lato"/>
            </a:endParaRPr>
          </a:p>
        </p:txBody>
      </p:sp>
      <p:sp>
        <p:nvSpPr>
          <p:cNvPr id="122" name="Google Shape;122;p19"/>
          <p:cNvSpPr txBox="1">
            <a:spLocks noGrp="1"/>
          </p:cNvSpPr>
          <p:nvPr>
            <p:ph type="sldNum" idx="12"/>
          </p:nvPr>
        </p:nvSpPr>
        <p:spPr>
          <a:xfrm>
            <a:off x="8472450" y="4826426"/>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7</a:t>
            </a:fld>
            <a:endParaRPr dirty="0">
              <a:solidFill>
                <a:srgbClr val="434343"/>
              </a:solidFill>
              <a:latin typeface="Lato Light"/>
              <a:ea typeface="Lato Light"/>
              <a:cs typeface="Lato Light"/>
              <a:sym typeface="Lato 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28;p20"/>
          <p:cNvSpPr txBox="1">
            <a:spLocks noGrp="1"/>
          </p:cNvSpPr>
          <p:nvPr>
            <p:ph type="title"/>
          </p:nvPr>
        </p:nvSpPr>
        <p:spPr>
          <a:xfrm>
            <a:off x="311700" y="2613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Toronto IPAC Steering Committee</a:t>
            </a:r>
            <a:endParaRPr b="1" dirty="0">
              <a:solidFill>
                <a:srgbClr val="434343"/>
              </a:solidFill>
              <a:latin typeface="Lato"/>
              <a:ea typeface="Lato"/>
              <a:cs typeface="Lato"/>
              <a:sym typeface="Lato"/>
            </a:endParaRPr>
          </a:p>
        </p:txBody>
      </p:sp>
      <p:sp>
        <p:nvSpPr>
          <p:cNvPr id="129" name="Google Shape;129;p20"/>
          <p:cNvSpPr txBox="1">
            <a:spLocks noGrp="1"/>
          </p:cNvSpPr>
          <p:nvPr>
            <p:ph type="body" idx="1"/>
          </p:nvPr>
        </p:nvSpPr>
        <p:spPr>
          <a:xfrm>
            <a:off x="160525" y="798550"/>
            <a:ext cx="8860500" cy="3933900"/>
          </a:xfrm>
          <a:prstGeom prst="rect">
            <a:avLst/>
          </a:prstGeom>
        </p:spPr>
        <p:txBody>
          <a:bodyPr spcFirstLastPara="1" wrap="square" lIns="91425" tIns="91425" rIns="91425" bIns="91425" anchor="t" anchorCtr="0">
            <a:noAutofit/>
          </a:bodyPr>
          <a:lstStyle/>
          <a:p>
            <a:pPr marL="457200" lvl="0" indent="-304800" algn="l" rtl="0">
              <a:lnSpc>
                <a:spcPct val="95000"/>
              </a:lnSpc>
              <a:spcBef>
                <a:spcPts val="0"/>
              </a:spcBef>
              <a:spcAft>
                <a:spcPts val="0"/>
              </a:spcAft>
              <a:buClr>
                <a:srgbClr val="434343"/>
              </a:buClr>
              <a:buSzPts val="1200"/>
              <a:buFont typeface="Lato"/>
              <a:buAutoNum type="arabicPeriod"/>
            </a:pPr>
            <a:r>
              <a:rPr lang="en" sz="1200" b="1" dirty="0">
                <a:solidFill>
                  <a:srgbClr val="434343"/>
                </a:solidFill>
                <a:latin typeface="Lato"/>
                <a:ea typeface="Lato"/>
                <a:cs typeface="Lato"/>
                <a:sym typeface="Lato"/>
              </a:rPr>
              <a:t>Members of the IPAC Steering Committee</a:t>
            </a:r>
            <a:endParaRPr sz="1200" b="1" dirty="0">
              <a:solidFill>
                <a:srgbClr val="434343"/>
              </a:solidFill>
              <a:latin typeface="Lato"/>
              <a:ea typeface="Lato"/>
              <a:cs typeface="Lato"/>
              <a:sym typeface="Lato"/>
            </a:endParaRPr>
          </a:p>
          <a:p>
            <a:pPr marL="914400" marR="0" lvl="1" indent="-297180" algn="l" rtl="0">
              <a:lnSpc>
                <a:spcPct val="100000"/>
              </a:lnSpc>
              <a:spcBef>
                <a:spcPts val="5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IPAC Champion, Safehaven</a:t>
            </a:r>
            <a:endParaRPr sz="1080" dirty="0">
              <a:solidFill>
                <a:srgbClr val="434343"/>
              </a:solidFill>
              <a:latin typeface="Lato"/>
              <a:ea typeface="Lato"/>
              <a:cs typeface="Lato"/>
              <a:sym typeface="Lato"/>
            </a:endParaRPr>
          </a:p>
          <a:p>
            <a:pPr marL="914400" marR="0" lvl="1" indent="-297180" algn="l" rtl="0">
              <a:lnSpc>
                <a:spcPct val="100000"/>
              </a:lnSpc>
              <a:spcBef>
                <a:spcPts val="3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Executive Sectoral Leads</a:t>
            </a:r>
            <a:endParaRPr sz="1080" dirty="0">
              <a:solidFill>
                <a:srgbClr val="434343"/>
              </a:solidFill>
              <a:latin typeface="Lato"/>
              <a:ea typeface="Lato"/>
              <a:cs typeface="Lato"/>
              <a:sym typeface="Lato"/>
            </a:endParaRPr>
          </a:p>
          <a:p>
            <a:pPr marL="914400" marR="0" lvl="1" indent="-297180" algn="l" rtl="0">
              <a:lnSpc>
                <a:spcPct val="100000"/>
              </a:lnSpc>
              <a:spcBef>
                <a:spcPts val="300"/>
              </a:spcBef>
              <a:spcAft>
                <a:spcPts val="0"/>
              </a:spcAft>
              <a:buClr>
                <a:srgbClr val="434343"/>
              </a:buClr>
              <a:buSzPts val="1080"/>
              <a:buFont typeface="Lato"/>
              <a:buAutoNum type="alphaLcPeriod"/>
            </a:pPr>
            <a:r>
              <a:rPr lang="en" sz="1080" dirty="0">
                <a:solidFill>
                  <a:srgbClr val="434343"/>
                </a:solidFill>
                <a:latin typeface="Lato"/>
                <a:ea typeface="Lato"/>
                <a:cs typeface="Lato"/>
                <a:sym typeface="Lato"/>
              </a:rPr>
              <a:t>Toronto Region IPAC Champion Reso</a:t>
            </a:r>
            <a:r>
              <a:rPr lang="en" sz="1058" dirty="0">
                <a:solidFill>
                  <a:srgbClr val="434343"/>
                </a:solidFill>
                <a:latin typeface="Lato"/>
                <a:ea typeface="Lato"/>
                <a:cs typeface="Lato"/>
                <a:sym typeface="Lato"/>
              </a:rPr>
              <a:t>urce Hub</a:t>
            </a:r>
            <a:endParaRPr sz="1058" dirty="0">
              <a:solidFill>
                <a:srgbClr val="434343"/>
              </a:solidFill>
              <a:latin typeface="Lato"/>
              <a:ea typeface="Lato"/>
              <a:cs typeface="Lato"/>
              <a:sym typeface="Lato"/>
            </a:endParaRPr>
          </a:p>
          <a:p>
            <a:pPr marL="1371600" lvl="0" indent="0" algn="l" rtl="0">
              <a:lnSpc>
                <a:spcPct val="100000"/>
              </a:lnSpc>
              <a:spcBef>
                <a:spcPts val="300"/>
              </a:spcBef>
              <a:spcAft>
                <a:spcPts val="0"/>
              </a:spcAft>
              <a:buNone/>
            </a:pPr>
            <a:endParaRPr sz="1058" dirty="0">
              <a:solidFill>
                <a:srgbClr val="434343"/>
              </a:solidFill>
              <a:latin typeface="Lato"/>
              <a:ea typeface="Lato"/>
              <a:cs typeface="Lato"/>
              <a:sym typeface="Lato"/>
            </a:endParaRPr>
          </a:p>
          <a:p>
            <a:pPr marL="457200" lvl="0" indent="0" algn="l" rtl="0">
              <a:lnSpc>
                <a:spcPct val="95000"/>
              </a:lnSpc>
              <a:spcBef>
                <a:spcPts val="300"/>
              </a:spcBef>
              <a:spcAft>
                <a:spcPts val="0"/>
              </a:spcAft>
              <a:buNone/>
            </a:pPr>
            <a:r>
              <a:rPr lang="en" sz="1058" dirty="0">
                <a:solidFill>
                  <a:srgbClr val="434343"/>
                </a:solidFill>
                <a:latin typeface="Lato"/>
                <a:ea typeface="Lato"/>
                <a:cs typeface="Lato"/>
                <a:sym typeface="Lato"/>
              </a:rPr>
              <a:t>MCCSS and Public Health representatives will be invited as optional attendees. </a:t>
            </a:r>
            <a:endParaRPr sz="1058" dirty="0">
              <a:solidFill>
                <a:srgbClr val="434343"/>
              </a:solidFill>
              <a:latin typeface="Lato"/>
              <a:ea typeface="Lato"/>
              <a:cs typeface="Lato"/>
              <a:sym typeface="Lato"/>
            </a:endParaRPr>
          </a:p>
          <a:p>
            <a:pPr marL="0" lvl="0" indent="0" algn="l" rtl="0">
              <a:lnSpc>
                <a:spcPct val="95000"/>
              </a:lnSpc>
              <a:spcBef>
                <a:spcPts val="500"/>
              </a:spcBef>
              <a:spcAft>
                <a:spcPts val="0"/>
              </a:spcAft>
              <a:buNone/>
            </a:pPr>
            <a:endParaRPr sz="600" dirty="0">
              <a:solidFill>
                <a:srgbClr val="434343"/>
              </a:solidFill>
              <a:latin typeface="Lato"/>
              <a:ea typeface="Lato"/>
              <a:cs typeface="Lato"/>
              <a:sym typeface="Lato"/>
            </a:endParaRPr>
          </a:p>
          <a:p>
            <a:pPr marL="457200" lvl="0" indent="-304800" algn="l" rtl="0">
              <a:lnSpc>
                <a:spcPct val="95000"/>
              </a:lnSpc>
              <a:spcBef>
                <a:spcPts val="500"/>
              </a:spcBef>
              <a:spcAft>
                <a:spcPts val="0"/>
              </a:spcAft>
              <a:buClr>
                <a:srgbClr val="434343"/>
              </a:buClr>
              <a:buSzPts val="1200"/>
              <a:buFont typeface="Lato"/>
              <a:buAutoNum type="arabicPeriod"/>
            </a:pPr>
            <a:r>
              <a:rPr lang="en" sz="1200" b="1" dirty="0">
                <a:solidFill>
                  <a:srgbClr val="434343"/>
                </a:solidFill>
                <a:latin typeface="Lato"/>
                <a:ea typeface="Lato"/>
                <a:cs typeface="Lato"/>
                <a:sym typeface="Lato"/>
              </a:rPr>
              <a:t>Purpose of the Toronto IPAC Steering Committee</a:t>
            </a:r>
            <a:endParaRPr sz="1200" b="1" dirty="0">
              <a:solidFill>
                <a:srgbClr val="434343"/>
              </a:solidFill>
              <a:latin typeface="Lato"/>
              <a:ea typeface="Lato"/>
              <a:cs typeface="Lato"/>
              <a:sym typeface="Lato"/>
            </a:endParaRPr>
          </a:p>
          <a:p>
            <a:pPr marL="914400" lvl="1" indent="-295783" algn="l" rtl="0">
              <a:lnSpc>
                <a:spcPct val="95000"/>
              </a:lnSpc>
              <a:spcBef>
                <a:spcPts val="500"/>
              </a:spcBef>
              <a:spcAft>
                <a:spcPts val="0"/>
              </a:spcAft>
              <a:buClr>
                <a:srgbClr val="434343"/>
              </a:buClr>
              <a:buSzPts val="1058"/>
              <a:buFont typeface="Lato"/>
              <a:buAutoNum type="alphaLcPeriod"/>
            </a:pPr>
            <a:r>
              <a:rPr lang="en" sz="1058" dirty="0">
                <a:solidFill>
                  <a:srgbClr val="434343"/>
                </a:solidFill>
                <a:latin typeface="Lato"/>
                <a:ea typeface="Lato"/>
                <a:cs typeface="Lato"/>
                <a:sym typeface="Lato"/>
              </a:rPr>
              <a:t>The purpose of this meeting is to discuss critical information and emerging trends of significance (raised by Executive Sectoral Leads and the Hospital Hubs)  to align and effect change from an Executive level within the sector. </a:t>
            </a:r>
            <a:endParaRPr sz="1058" dirty="0">
              <a:solidFill>
                <a:srgbClr val="434343"/>
              </a:solidFill>
              <a:latin typeface="Lato"/>
              <a:ea typeface="Lato"/>
              <a:cs typeface="Lato"/>
              <a:sym typeface="Lato"/>
            </a:endParaRPr>
          </a:p>
          <a:p>
            <a:pPr marL="914400" lvl="1" indent="-295783" algn="l" rtl="0">
              <a:lnSpc>
                <a:spcPct val="95000"/>
              </a:lnSpc>
              <a:spcBef>
                <a:spcPts val="300"/>
              </a:spcBef>
              <a:spcAft>
                <a:spcPts val="0"/>
              </a:spcAft>
              <a:buClr>
                <a:srgbClr val="434343"/>
              </a:buClr>
              <a:buSzPts val="1058"/>
              <a:buFont typeface="Lato"/>
              <a:buAutoNum type="alphaLcPeriod"/>
            </a:pPr>
            <a:r>
              <a:rPr lang="en" sz="1058" dirty="0">
                <a:solidFill>
                  <a:srgbClr val="434343"/>
                </a:solidFill>
                <a:latin typeface="Lato"/>
                <a:ea typeface="Lato"/>
                <a:cs typeface="Lato"/>
                <a:sym typeface="Lato"/>
              </a:rPr>
              <a:t>The Executive Sectoral Leads will also be responsible reviewing newly developed IPAC materials  to ensure it is relevant to the context of the services offered within their sectors. </a:t>
            </a:r>
            <a:endParaRPr sz="1058" dirty="0">
              <a:solidFill>
                <a:srgbClr val="434343"/>
              </a:solidFill>
              <a:latin typeface="Lato"/>
              <a:ea typeface="Lato"/>
              <a:cs typeface="Lato"/>
              <a:sym typeface="Lato"/>
            </a:endParaRPr>
          </a:p>
          <a:p>
            <a:pPr marL="914400" lvl="0" indent="0" algn="l" rtl="0">
              <a:lnSpc>
                <a:spcPct val="95000"/>
              </a:lnSpc>
              <a:spcBef>
                <a:spcPts val="300"/>
              </a:spcBef>
              <a:spcAft>
                <a:spcPts val="0"/>
              </a:spcAft>
              <a:buNone/>
            </a:pPr>
            <a:endParaRPr sz="1058" dirty="0">
              <a:solidFill>
                <a:srgbClr val="434343"/>
              </a:solidFill>
              <a:latin typeface="Lato"/>
              <a:ea typeface="Lato"/>
              <a:cs typeface="Lato"/>
              <a:sym typeface="Lato"/>
            </a:endParaRPr>
          </a:p>
          <a:p>
            <a:pPr marL="457200" lvl="0" indent="-295783" algn="l" rtl="0">
              <a:lnSpc>
                <a:spcPct val="95000"/>
              </a:lnSpc>
              <a:spcBef>
                <a:spcPts val="300"/>
              </a:spcBef>
              <a:spcAft>
                <a:spcPts val="0"/>
              </a:spcAft>
              <a:buClr>
                <a:srgbClr val="434343"/>
              </a:buClr>
              <a:buSzPts val="1058"/>
              <a:buFont typeface="Lato"/>
              <a:buAutoNum type="arabicPeriod"/>
            </a:pPr>
            <a:r>
              <a:rPr lang="en" sz="1200" b="1" dirty="0">
                <a:solidFill>
                  <a:srgbClr val="434343"/>
                </a:solidFill>
                <a:latin typeface="Lato"/>
                <a:ea typeface="Lato"/>
                <a:cs typeface="Lato"/>
                <a:sym typeface="Lato"/>
              </a:rPr>
              <a:t>Meeting Arrangements</a:t>
            </a:r>
            <a:endParaRPr sz="1058" dirty="0">
              <a:solidFill>
                <a:srgbClr val="434343"/>
              </a:solidFill>
              <a:latin typeface="Lato"/>
              <a:ea typeface="Lato"/>
              <a:cs typeface="Lato"/>
              <a:sym typeface="Lato"/>
            </a:endParaRPr>
          </a:p>
          <a:p>
            <a:pPr marL="914400" lvl="1" indent="-295783" algn="l" rtl="0">
              <a:lnSpc>
                <a:spcPct val="95000"/>
              </a:lnSpc>
              <a:spcBef>
                <a:spcPts val="300"/>
              </a:spcBef>
              <a:spcAft>
                <a:spcPts val="0"/>
              </a:spcAft>
              <a:buClr>
                <a:srgbClr val="434343"/>
              </a:buClr>
              <a:buSzPts val="1058"/>
              <a:buFont typeface="Lato"/>
              <a:buAutoNum type="alphaLcPeriod"/>
            </a:pPr>
            <a:r>
              <a:rPr lang="en" sz="1058" dirty="0">
                <a:solidFill>
                  <a:srgbClr val="434343"/>
                </a:solidFill>
                <a:latin typeface="Lato"/>
                <a:ea typeface="Lato"/>
                <a:cs typeface="Lato"/>
                <a:sym typeface="Lato"/>
              </a:rPr>
              <a:t>The group will meet weekly and </a:t>
            </a:r>
            <a:r>
              <a:rPr lang="en" sz="1080" dirty="0">
                <a:solidFill>
                  <a:srgbClr val="434343"/>
                </a:solidFill>
                <a:latin typeface="Lato"/>
                <a:ea typeface="Lato"/>
                <a:cs typeface="Lato"/>
                <a:sym typeface="Lato"/>
              </a:rPr>
              <a:t>attend the weekly cross-sectoral Monday webinar.  </a:t>
            </a:r>
            <a:endParaRPr sz="1058" dirty="0">
              <a:solidFill>
                <a:srgbClr val="434343"/>
              </a:solidFill>
              <a:latin typeface="Lato"/>
              <a:ea typeface="Lato"/>
              <a:cs typeface="Lato"/>
              <a:sym typeface="Lato"/>
            </a:endParaRPr>
          </a:p>
          <a:p>
            <a:pPr marL="914400" lvl="1" indent="-295783" algn="l" rtl="0">
              <a:lnSpc>
                <a:spcPct val="95000"/>
              </a:lnSpc>
              <a:spcBef>
                <a:spcPts val="300"/>
              </a:spcBef>
              <a:spcAft>
                <a:spcPts val="0"/>
              </a:spcAft>
              <a:buClr>
                <a:srgbClr val="434343"/>
              </a:buClr>
              <a:buSzPts val="1058"/>
              <a:buFont typeface="Lato"/>
              <a:buAutoNum type="alphaLcPeriod"/>
            </a:pPr>
            <a:r>
              <a:rPr lang="en" sz="1058" dirty="0">
                <a:solidFill>
                  <a:srgbClr val="434343"/>
                </a:solidFill>
                <a:latin typeface="Lato"/>
                <a:ea typeface="Lato"/>
                <a:cs typeface="Lato"/>
                <a:sym typeface="Lato"/>
              </a:rPr>
              <a:t>Additional meetings may be held as required</a:t>
            </a:r>
            <a:endParaRPr sz="1058" dirty="0">
              <a:solidFill>
                <a:srgbClr val="434343"/>
              </a:solidFill>
              <a:latin typeface="Lato"/>
              <a:ea typeface="Lato"/>
              <a:cs typeface="Lato"/>
              <a:sym typeface="Lato"/>
            </a:endParaRPr>
          </a:p>
          <a:p>
            <a:pPr marL="0" lvl="0" indent="0" algn="l" rtl="0">
              <a:lnSpc>
                <a:spcPct val="80000"/>
              </a:lnSpc>
              <a:spcBef>
                <a:spcPts val="300"/>
              </a:spcBef>
              <a:spcAft>
                <a:spcPts val="500"/>
              </a:spcAft>
              <a:buSzPts val="605"/>
              <a:buNone/>
            </a:pPr>
            <a:endParaRPr sz="1190" dirty="0">
              <a:solidFill>
                <a:srgbClr val="434343"/>
              </a:solidFill>
              <a:latin typeface="Lato"/>
              <a:ea typeface="Lato"/>
              <a:cs typeface="Lato"/>
              <a:sym typeface="Lato"/>
            </a:endParaRPr>
          </a:p>
        </p:txBody>
      </p:sp>
      <p:sp>
        <p:nvSpPr>
          <p:cNvPr id="130" name="Google Shape;130;p20"/>
          <p:cNvSpPr txBox="1">
            <a:spLocks noGrp="1"/>
          </p:cNvSpPr>
          <p:nvPr>
            <p:ph type="sldNum" idx="12"/>
          </p:nvPr>
        </p:nvSpPr>
        <p:spPr>
          <a:xfrm>
            <a:off x="8472450" y="4826425"/>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8</a:t>
            </a:fld>
            <a:endParaRPr dirty="0">
              <a:solidFill>
                <a:srgbClr val="434343"/>
              </a:solidFill>
              <a:latin typeface="Lato Light"/>
              <a:ea typeface="Lato Light"/>
              <a:cs typeface="Lato Light"/>
              <a:sym typeface="Lato 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1"/>
          <p:cNvSpPr/>
          <p:nvPr/>
        </p:nvSpPr>
        <p:spPr>
          <a:xfrm>
            <a:off x="0" y="4826500"/>
            <a:ext cx="9144000" cy="317100"/>
          </a:xfrm>
          <a:prstGeom prst="rect">
            <a:avLst/>
          </a:prstGeom>
          <a:solidFill>
            <a:srgbClr val="89EED1">
              <a:alpha val="78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21"/>
          <p:cNvSpPr txBox="1">
            <a:spLocks noGrp="1"/>
          </p:cNvSpPr>
          <p:nvPr>
            <p:ph type="title"/>
          </p:nvPr>
        </p:nvSpPr>
        <p:spPr>
          <a:xfrm>
            <a:off x="231600" y="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solidFill>
                  <a:srgbClr val="434343"/>
                </a:solidFill>
                <a:latin typeface="Lato"/>
                <a:ea typeface="Lato"/>
                <a:cs typeface="Lato"/>
                <a:sym typeface="Lato"/>
              </a:rPr>
              <a:t>Toronto Region IPAC Champion Resource Hub</a:t>
            </a:r>
            <a:endParaRPr b="1" dirty="0">
              <a:solidFill>
                <a:srgbClr val="434343"/>
              </a:solidFill>
              <a:latin typeface="Lato"/>
              <a:ea typeface="Lato"/>
              <a:cs typeface="Lato"/>
              <a:sym typeface="Lato"/>
            </a:endParaRPr>
          </a:p>
          <a:p>
            <a:pPr marL="0" lvl="0" indent="0" algn="l" rtl="0">
              <a:spcBef>
                <a:spcPts val="0"/>
              </a:spcBef>
              <a:spcAft>
                <a:spcPts val="0"/>
              </a:spcAft>
              <a:buNone/>
            </a:pPr>
            <a:endParaRPr b="1" dirty="0">
              <a:solidFill>
                <a:srgbClr val="434343"/>
              </a:solidFill>
              <a:latin typeface="Lato"/>
              <a:ea typeface="Lato"/>
              <a:cs typeface="Lato"/>
              <a:sym typeface="Lato"/>
            </a:endParaRPr>
          </a:p>
        </p:txBody>
      </p:sp>
      <p:sp>
        <p:nvSpPr>
          <p:cNvPr id="137" name="Google Shape;137;p21"/>
          <p:cNvSpPr txBox="1">
            <a:spLocks noGrp="1"/>
          </p:cNvSpPr>
          <p:nvPr>
            <p:ph type="body" idx="1"/>
          </p:nvPr>
        </p:nvSpPr>
        <p:spPr>
          <a:xfrm>
            <a:off x="0" y="542400"/>
            <a:ext cx="8983800" cy="4284000"/>
          </a:xfrm>
          <a:prstGeom prst="rect">
            <a:avLst/>
          </a:prstGeom>
        </p:spPr>
        <p:txBody>
          <a:bodyPr spcFirstLastPara="1" wrap="square" lIns="91425" tIns="91425" rIns="91425" bIns="91425" anchor="t" anchorCtr="0">
            <a:noAutofit/>
          </a:bodyPr>
          <a:lstStyle/>
          <a:p>
            <a:pPr marL="457200" lvl="0" indent="-292100" algn="l" rtl="0">
              <a:lnSpc>
                <a:spcPct val="95000"/>
              </a:lnSpc>
              <a:spcBef>
                <a:spcPts val="0"/>
              </a:spcBef>
              <a:spcAft>
                <a:spcPts val="0"/>
              </a:spcAft>
              <a:buClr>
                <a:srgbClr val="434343"/>
              </a:buClr>
              <a:buSzPts val="1000"/>
              <a:buFont typeface="Lato"/>
              <a:buAutoNum type="arabicPeriod"/>
            </a:pPr>
            <a:r>
              <a:rPr lang="en" sz="1000" b="1">
                <a:solidFill>
                  <a:srgbClr val="434343"/>
                </a:solidFill>
                <a:latin typeface="Lato"/>
                <a:ea typeface="Lato"/>
                <a:cs typeface="Lato"/>
                <a:sym typeface="Lato"/>
              </a:rPr>
              <a:t>Members of the Toronto  Region IPAC Champion Resource Hub (Resource Hub)</a:t>
            </a:r>
            <a:endParaRPr sz="1000" dirty="0">
              <a:solidFill>
                <a:srgbClr val="434343"/>
              </a:solidFill>
              <a:latin typeface="Lato"/>
              <a:ea typeface="Lato"/>
              <a:cs typeface="Lato"/>
              <a:sym typeface="Lato"/>
            </a:endParaRPr>
          </a:p>
          <a:p>
            <a:pPr marL="0" lvl="0" indent="0" algn="l" rtl="0">
              <a:lnSpc>
                <a:spcPct val="115000"/>
              </a:lnSpc>
              <a:spcBef>
                <a:spcPts val="500"/>
              </a:spcBef>
              <a:spcAft>
                <a:spcPts val="0"/>
              </a:spcAft>
              <a:buNone/>
            </a:pPr>
            <a:endParaRPr sz="900" dirty="0">
              <a:solidFill>
                <a:srgbClr val="434343"/>
              </a:solidFill>
              <a:latin typeface="Lato"/>
              <a:ea typeface="Lato"/>
              <a:cs typeface="Lato"/>
              <a:sym typeface="Lato"/>
            </a:endParaRPr>
          </a:p>
          <a:p>
            <a:pPr marL="0" lvl="0" indent="0" algn="l" rtl="0">
              <a:lnSpc>
                <a:spcPct val="115000"/>
              </a:lnSpc>
              <a:spcBef>
                <a:spcPts val="0"/>
              </a:spcBef>
              <a:spcAft>
                <a:spcPts val="0"/>
              </a:spcAft>
              <a:buNone/>
            </a:pPr>
            <a:endParaRPr sz="900" dirty="0">
              <a:solidFill>
                <a:srgbClr val="434343"/>
              </a:solidFill>
              <a:latin typeface="Lato"/>
              <a:ea typeface="Lato"/>
              <a:cs typeface="Lato"/>
              <a:sym typeface="Lato"/>
            </a:endParaRPr>
          </a:p>
          <a:p>
            <a:pPr marL="0" lvl="0" indent="0" algn="l" rtl="0">
              <a:lnSpc>
                <a:spcPct val="115000"/>
              </a:lnSpc>
              <a:spcBef>
                <a:spcPts val="0"/>
              </a:spcBef>
              <a:spcAft>
                <a:spcPts val="0"/>
              </a:spcAft>
              <a:buNone/>
            </a:pPr>
            <a:endParaRPr sz="900" dirty="0">
              <a:solidFill>
                <a:srgbClr val="434343"/>
              </a:solidFill>
              <a:latin typeface="Lato"/>
              <a:ea typeface="Lato"/>
              <a:cs typeface="Lato"/>
              <a:sym typeface="Lato"/>
            </a:endParaRPr>
          </a:p>
          <a:p>
            <a:pPr marL="0" lvl="0" indent="0" algn="l" rtl="0">
              <a:lnSpc>
                <a:spcPct val="115000"/>
              </a:lnSpc>
              <a:spcBef>
                <a:spcPts val="0"/>
              </a:spcBef>
              <a:spcAft>
                <a:spcPts val="0"/>
              </a:spcAft>
              <a:buNone/>
            </a:pPr>
            <a:endParaRPr sz="900" dirty="0">
              <a:solidFill>
                <a:srgbClr val="434343"/>
              </a:solidFill>
              <a:latin typeface="Lato"/>
              <a:ea typeface="Lato"/>
              <a:cs typeface="Lato"/>
              <a:sym typeface="Lato"/>
            </a:endParaRPr>
          </a:p>
          <a:p>
            <a:pPr marL="0" lvl="0" indent="0" algn="l" rtl="0">
              <a:lnSpc>
                <a:spcPct val="115000"/>
              </a:lnSpc>
              <a:spcBef>
                <a:spcPts val="0"/>
              </a:spcBef>
              <a:spcAft>
                <a:spcPts val="0"/>
              </a:spcAft>
              <a:buNone/>
            </a:pPr>
            <a:endParaRPr sz="900" dirty="0">
              <a:solidFill>
                <a:srgbClr val="434343"/>
              </a:solidFill>
              <a:latin typeface="Lato"/>
              <a:ea typeface="Lato"/>
              <a:cs typeface="Lato"/>
              <a:sym typeface="Lato"/>
            </a:endParaRPr>
          </a:p>
          <a:p>
            <a:pPr marL="457200" marR="0" lvl="0" indent="-292100" algn="l" rtl="0">
              <a:lnSpc>
                <a:spcPct val="95000"/>
              </a:lnSpc>
              <a:spcBef>
                <a:spcPts val="0"/>
              </a:spcBef>
              <a:spcAft>
                <a:spcPts val="0"/>
              </a:spcAft>
              <a:buClr>
                <a:srgbClr val="434343"/>
              </a:buClr>
              <a:buSzPts val="1000"/>
              <a:buFont typeface="Lato"/>
              <a:buAutoNum type="arabicPeriod"/>
            </a:pPr>
            <a:r>
              <a:rPr lang="en" sz="1000" b="1">
                <a:solidFill>
                  <a:srgbClr val="434343"/>
                </a:solidFill>
                <a:latin typeface="Lato"/>
                <a:ea typeface="Lato"/>
                <a:cs typeface="Lato"/>
                <a:sym typeface="Lato"/>
              </a:rPr>
              <a:t>Purpose of the Resource Hub</a:t>
            </a:r>
            <a:endParaRPr sz="1000" b="1" dirty="0">
              <a:solidFill>
                <a:srgbClr val="434343"/>
              </a:solidFill>
              <a:latin typeface="Lato"/>
              <a:ea typeface="Lato"/>
              <a:cs typeface="Lato"/>
              <a:sym typeface="Lato"/>
            </a:endParaRPr>
          </a:p>
          <a:p>
            <a:pPr marL="0" marR="0" lvl="0" indent="0" algn="l" rtl="0">
              <a:lnSpc>
                <a:spcPct val="95000"/>
              </a:lnSpc>
              <a:spcBef>
                <a:spcPts val="500"/>
              </a:spcBef>
              <a:spcAft>
                <a:spcPts val="0"/>
              </a:spcAft>
              <a:buNone/>
            </a:pPr>
            <a:br>
              <a:rPr lang="en" sz="1000">
                <a:solidFill>
                  <a:srgbClr val="434343"/>
                </a:solidFill>
                <a:latin typeface="Lato"/>
                <a:ea typeface="Lato"/>
                <a:cs typeface="Lato"/>
                <a:sym typeface="Lato"/>
              </a:rPr>
            </a:br>
            <a:r>
              <a:rPr lang="en" sz="1000">
                <a:solidFill>
                  <a:srgbClr val="434343"/>
                </a:solidFill>
                <a:latin typeface="Lato"/>
                <a:ea typeface="Lato"/>
                <a:cs typeface="Lato"/>
                <a:sym typeface="Lato"/>
              </a:rPr>
              <a:t>The Toronto Region IPAC Champion Resource Hub (Resource Hub)  serves both an internal as well as an external function to support the IPAC Hub. </a:t>
            </a:r>
            <a:endParaRPr sz="1000" dirty="0">
              <a:solidFill>
                <a:srgbClr val="434343"/>
              </a:solidFill>
              <a:latin typeface="Lato"/>
              <a:ea typeface="Lato"/>
              <a:cs typeface="Lato"/>
              <a:sym typeface="Lato"/>
            </a:endParaRPr>
          </a:p>
          <a:p>
            <a:pPr marL="457200" lvl="0" indent="-292100" algn="l" rtl="0">
              <a:lnSpc>
                <a:spcPct val="115000"/>
              </a:lnSpc>
              <a:spcBef>
                <a:spcPts val="500"/>
              </a:spcBef>
              <a:spcAft>
                <a:spcPts val="0"/>
              </a:spcAft>
              <a:buClr>
                <a:srgbClr val="434343"/>
              </a:buClr>
              <a:buSzPts val="1000"/>
              <a:buFont typeface="Lato"/>
              <a:buChar char="●"/>
            </a:pPr>
            <a:r>
              <a:rPr lang="en" sz="1000" b="1">
                <a:solidFill>
                  <a:srgbClr val="434343"/>
                </a:solidFill>
                <a:latin typeface="Lato"/>
                <a:ea typeface="Lato"/>
                <a:cs typeface="Lato"/>
                <a:sym typeface="Lato"/>
              </a:rPr>
              <a:t>Internally</a:t>
            </a:r>
            <a:r>
              <a:rPr lang="en" sz="1000">
                <a:solidFill>
                  <a:srgbClr val="434343"/>
                </a:solidFill>
                <a:latin typeface="Lato"/>
                <a:ea typeface="Lato"/>
                <a:cs typeface="Lato"/>
                <a:sym typeface="Lato"/>
              </a:rPr>
              <a:t>, the Resource Hub serves the IPAC Steering Committee, Local Services Planning Committee and the Toronto Hospital Hub Delegates with note-taking, report development, knowledge creation and mobilization.   The Resource Hub will prepare responses to requests from the Ministry, Public Health, and Agencies.</a:t>
            </a:r>
            <a:br>
              <a:rPr lang="en" sz="1000">
                <a:solidFill>
                  <a:srgbClr val="434343"/>
                </a:solidFill>
                <a:latin typeface="Lato"/>
                <a:ea typeface="Lato"/>
                <a:cs typeface="Lato"/>
                <a:sym typeface="Lato"/>
              </a:rPr>
            </a:br>
            <a:endParaRPr sz="1000" dirty="0">
              <a:solidFill>
                <a:srgbClr val="434343"/>
              </a:solidFill>
              <a:latin typeface="Lato"/>
              <a:ea typeface="Lato"/>
              <a:cs typeface="Lato"/>
              <a:sym typeface="Lato"/>
            </a:endParaRPr>
          </a:p>
          <a:p>
            <a:pPr marL="457200" lvl="0" indent="-292100" algn="l" rtl="0">
              <a:lnSpc>
                <a:spcPct val="115000"/>
              </a:lnSpc>
              <a:spcBef>
                <a:spcPts val="0"/>
              </a:spcBef>
              <a:spcAft>
                <a:spcPts val="0"/>
              </a:spcAft>
              <a:buClr>
                <a:srgbClr val="434343"/>
              </a:buClr>
              <a:buSzPts val="1000"/>
              <a:buFont typeface="Lato"/>
              <a:buChar char="●"/>
            </a:pPr>
            <a:r>
              <a:rPr lang="en" sz="1000">
                <a:solidFill>
                  <a:srgbClr val="434343"/>
                </a:solidFill>
                <a:latin typeface="Lato"/>
                <a:ea typeface="Lato"/>
                <a:cs typeface="Lato"/>
                <a:sym typeface="Lato"/>
              </a:rPr>
              <a:t>The Resource Hub will meet with the Hospital Hub Delegates on a weekly basis to discuss emerging trends and deliverables from the Hospital Hub meetings. </a:t>
            </a:r>
            <a:endParaRPr sz="1000" dirty="0">
              <a:solidFill>
                <a:srgbClr val="434343"/>
              </a:solidFill>
              <a:latin typeface="Lato"/>
              <a:ea typeface="Lato"/>
              <a:cs typeface="Lato"/>
              <a:sym typeface="Lato"/>
            </a:endParaRPr>
          </a:p>
          <a:p>
            <a:pPr marL="914400" lvl="0" indent="0" algn="l" rtl="0">
              <a:lnSpc>
                <a:spcPct val="100000"/>
              </a:lnSpc>
              <a:spcBef>
                <a:spcPts val="0"/>
              </a:spcBef>
              <a:spcAft>
                <a:spcPts val="0"/>
              </a:spcAft>
              <a:buNone/>
            </a:pPr>
            <a:endParaRPr sz="1000" dirty="0">
              <a:solidFill>
                <a:srgbClr val="434343"/>
              </a:solidFill>
              <a:latin typeface="Lato"/>
              <a:ea typeface="Lato"/>
              <a:cs typeface="Lato"/>
              <a:sym typeface="Lato"/>
            </a:endParaRPr>
          </a:p>
          <a:p>
            <a:pPr marL="457200" lvl="0" indent="-292100" algn="l" rtl="0">
              <a:lnSpc>
                <a:spcPct val="115000"/>
              </a:lnSpc>
              <a:spcBef>
                <a:spcPts val="0"/>
              </a:spcBef>
              <a:spcAft>
                <a:spcPts val="0"/>
              </a:spcAft>
              <a:buClr>
                <a:srgbClr val="434343"/>
              </a:buClr>
              <a:buSzPts val="1000"/>
              <a:buFont typeface="Lato"/>
              <a:buChar char="●"/>
            </a:pPr>
            <a:r>
              <a:rPr lang="en" sz="1000" b="1">
                <a:solidFill>
                  <a:srgbClr val="434343"/>
                </a:solidFill>
                <a:latin typeface="Lato"/>
                <a:ea typeface="Lato"/>
                <a:cs typeface="Lato"/>
                <a:sym typeface="Lato"/>
              </a:rPr>
              <a:t>Externally</a:t>
            </a:r>
            <a:r>
              <a:rPr lang="en" sz="1000">
                <a:solidFill>
                  <a:srgbClr val="434343"/>
                </a:solidFill>
                <a:latin typeface="Lato"/>
                <a:ea typeface="Lato"/>
                <a:cs typeface="Lato"/>
                <a:sym typeface="Lato"/>
              </a:rPr>
              <a:t>, the Resource Hub will serve as the point of entry for agencies in the Toronto Region looking to acquire IPAC services and support, particularly Virtual IPAC Education and N95 Mask Fittings. The Resource Hub will triage requests, coordinate services to agencies, including scheduling of services, ensuring completion of all necessary documentation and deploying supports to community agencies. The Resource Hub will provide the first  tier response to questions from agencies, including providing information on available services, and coordinating support for agencies when possible. </a:t>
            </a:r>
            <a:endParaRPr sz="1000" dirty="0">
              <a:solidFill>
                <a:srgbClr val="434343"/>
              </a:solidFill>
              <a:latin typeface="Lato"/>
              <a:ea typeface="Lato"/>
              <a:cs typeface="Lato"/>
              <a:sym typeface="Lato"/>
            </a:endParaRPr>
          </a:p>
          <a:p>
            <a:pPr marL="0" marR="0" lvl="0" indent="0" algn="l" rtl="0">
              <a:lnSpc>
                <a:spcPct val="100000"/>
              </a:lnSpc>
              <a:spcBef>
                <a:spcPts val="0"/>
              </a:spcBef>
              <a:spcAft>
                <a:spcPts val="0"/>
              </a:spcAft>
              <a:buNone/>
            </a:pPr>
            <a:endParaRPr sz="1000" dirty="0">
              <a:solidFill>
                <a:srgbClr val="434343"/>
              </a:solidFill>
              <a:latin typeface="Lato"/>
              <a:ea typeface="Lato"/>
              <a:cs typeface="Lato"/>
              <a:sym typeface="Lato"/>
            </a:endParaRPr>
          </a:p>
          <a:p>
            <a:pPr marL="457200" lvl="0" indent="-292100" algn="l" rtl="0">
              <a:lnSpc>
                <a:spcPct val="95000"/>
              </a:lnSpc>
              <a:spcBef>
                <a:spcPts val="0"/>
              </a:spcBef>
              <a:spcAft>
                <a:spcPts val="0"/>
              </a:spcAft>
              <a:buClr>
                <a:srgbClr val="434343"/>
              </a:buClr>
              <a:buSzPts val="1000"/>
              <a:buFont typeface="Lato"/>
              <a:buAutoNum type="arabicPeriod"/>
            </a:pPr>
            <a:r>
              <a:rPr lang="en" sz="1000" b="1">
                <a:solidFill>
                  <a:srgbClr val="434343"/>
                </a:solidFill>
                <a:latin typeface="Lato"/>
                <a:ea typeface="Lato"/>
                <a:cs typeface="Lato"/>
                <a:sym typeface="Lato"/>
              </a:rPr>
              <a:t>Meeting Arrangements</a:t>
            </a:r>
            <a:endParaRPr sz="1000" dirty="0">
              <a:solidFill>
                <a:srgbClr val="434343"/>
              </a:solidFill>
              <a:latin typeface="Lato"/>
              <a:ea typeface="Lato"/>
              <a:cs typeface="Lato"/>
              <a:sym typeface="Lato"/>
            </a:endParaRPr>
          </a:p>
          <a:p>
            <a:pPr marL="914400" lvl="1" indent="-292100" algn="l" rtl="0">
              <a:lnSpc>
                <a:spcPct val="95000"/>
              </a:lnSpc>
              <a:spcBef>
                <a:spcPts val="500"/>
              </a:spcBef>
              <a:spcAft>
                <a:spcPts val="0"/>
              </a:spcAft>
              <a:buClr>
                <a:srgbClr val="434343"/>
              </a:buClr>
              <a:buSzPts val="1000"/>
              <a:buFont typeface="Lato"/>
              <a:buAutoNum type="alphaLcPeriod"/>
            </a:pPr>
            <a:r>
              <a:rPr lang="en" sz="1000">
                <a:solidFill>
                  <a:srgbClr val="434343"/>
                </a:solidFill>
                <a:latin typeface="Lato"/>
                <a:ea typeface="Lato"/>
                <a:cs typeface="Lato"/>
                <a:sym typeface="Lato"/>
              </a:rPr>
              <a:t>The group will meet weekly</a:t>
            </a:r>
            <a:endParaRPr sz="1000" dirty="0">
              <a:solidFill>
                <a:srgbClr val="434343"/>
              </a:solidFill>
              <a:latin typeface="Lato"/>
              <a:ea typeface="Lato"/>
              <a:cs typeface="Lato"/>
              <a:sym typeface="Lato"/>
            </a:endParaRPr>
          </a:p>
          <a:p>
            <a:pPr marL="914400" lvl="1" indent="-292100" algn="l" rtl="0">
              <a:lnSpc>
                <a:spcPct val="95000"/>
              </a:lnSpc>
              <a:spcBef>
                <a:spcPts val="300"/>
              </a:spcBef>
              <a:spcAft>
                <a:spcPts val="300"/>
              </a:spcAft>
              <a:buClr>
                <a:srgbClr val="434343"/>
              </a:buClr>
              <a:buSzPts val="1000"/>
              <a:buFont typeface="Lato"/>
              <a:buAutoNum type="alphaLcPeriod"/>
            </a:pPr>
            <a:r>
              <a:rPr lang="en" sz="1000">
                <a:solidFill>
                  <a:srgbClr val="434343"/>
                </a:solidFill>
                <a:latin typeface="Lato"/>
                <a:ea typeface="Lato"/>
                <a:cs typeface="Lato"/>
                <a:sym typeface="Lato"/>
              </a:rPr>
              <a:t>Additional meetings may be held as required</a:t>
            </a:r>
            <a:endParaRPr sz="1000" dirty="0">
              <a:solidFill>
                <a:srgbClr val="434343"/>
              </a:solidFill>
              <a:latin typeface="Lato"/>
              <a:ea typeface="Lato"/>
              <a:cs typeface="Lato"/>
              <a:sym typeface="Lato"/>
            </a:endParaRPr>
          </a:p>
        </p:txBody>
      </p:sp>
      <p:sp>
        <p:nvSpPr>
          <p:cNvPr id="138" name="Google Shape;138;p21"/>
          <p:cNvSpPr txBox="1">
            <a:spLocks noGrp="1"/>
          </p:cNvSpPr>
          <p:nvPr>
            <p:ph type="sldNum" idx="12"/>
          </p:nvPr>
        </p:nvSpPr>
        <p:spPr>
          <a:xfrm>
            <a:off x="8472450" y="4826425"/>
            <a:ext cx="548700" cy="317100"/>
          </a:xfrm>
          <a:prstGeom prst="rect">
            <a:avLst/>
          </a:prstGeom>
        </p:spPr>
        <p:txBody>
          <a:bodyPr spcFirstLastPara="1" wrap="square" lIns="91425" tIns="91425" rIns="91425" bIns="91425" anchor="ctr" anchorCtr="0">
            <a:normAutofit fontScale="92500" lnSpcReduction="10000"/>
          </a:bodyPr>
          <a:lstStyle/>
          <a:p>
            <a:pPr marL="0" lvl="0" indent="0" algn="r" rtl="0">
              <a:spcBef>
                <a:spcPts val="0"/>
              </a:spcBef>
              <a:spcAft>
                <a:spcPts val="0"/>
              </a:spcAft>
              <a:buNone/>
            </a:pPr>
            <a:fld id="{00000000-1234-1234-1234-123412341234}" type="slidenum">
              <a:rPr lang="en">
                <a:solidFill>
                  <a:srgbClr val="434343"/>
                </a:solidFill>
                <a:latin typeface="Lato Light"/>
                <a:ea typeface="Lato Light"/>
                <a:cs typeface="Lato Light"/>
                <a:sym typeface="Lato Light"/>
              </a:rPr>
              <a:t>9</a:t>
            </a:fld>
            <a:endParaRPr dirty="0">
              <a:solidFill>
                <a:srgbClr val="434343"/>
              </a:solidFill>
              <a:latin typeface="Lato Light"/>
              <a:ea typeface="Lato Light"/>
              <a:cs typeface="Lato Light"/>
              <a:sym typeface="Lato Light"/>
            </a:endParaRPr>
          </a:p>
        </p:txBody>
      </p:sp>
      <p:graphicFrame>
        <p:nvGraphicFramePr>
          <p:cNvPr id="139" name="Google Shape;139;p21"/>
          <p:cNvGraphicFramePr/>
          <p:nvPr/>
        </p:nvGraphicFramePr>
        <p:xfrm>
          <a:off x="513250" y="856775"/>
          <a:ext cx="7239000" cy="670500"/>
        </p:xfrm>
        <a:graphic>
          <a:graphicData uri="http://schemas.openxmlformats.org/drawingml/2006/table">
            <a:tbl>
              <a:tblPr>
                <a:noFill/>
                <a:tableStyleId>{B37003F5-C35C-46F6-971C-1A0A7825208E}</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258275">
                <a:tc>
                  <a:txBody>
                    <a:bodyPr/>
                    <a:lstStyle/>
                    <a:p>
                      <a:pPr marL="0" lvl="0" indent="0" algn="l" rtl="0">
                        <a:spcBef>
                          <a:spcPts val="0"/>
                        </a:spcBef>
                        <a:spcAft>
                          <a:spcPts val="0"/>
                        </a:spcAft>
                        <a:buNone/>
                      </a:pPr>
                      <a:r>
                        <a:rPr lang="en" sz="1000"/>
                        <a:t>IPAC Champion, Safehaven</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1000"/>
                        <a:t>Hospital Hub Delegates</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1000"/>
                        <a:t>1 Nurse Educator</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286350">
                <a:tc>
                  <a:txBody>
                    <a:bodyPr/>
                    <a:lstStyle/>
                    <a:p>
                      <a:pPr marL="0" lvl="0" indent="0" algn="l" rtl="0">
                        <a:spcBef>
                          <a:spcPts val="0"/>
                        </a:spcBef>
                        <a:spcAft>
                          <a:spcPts val="0"/>
                        </a:spcAft>
                        <a:buNone/>
                      </a:pPr>
                      <a:r>
                        <a:rPr lang="en" sz="1000"/>
                        <a:t>Safehaven Leadership</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1000"/>
                        <a:t>2 Administrative Coordinators</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sz="1000"/>
                        <a:t>1 Program Coordinator</a:t>
                      </a:r>
                      <a:endParaRPr sz="10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1409</Words>
  <Application>Microsoft Office PowerPoint</Application>
  <PresentationFormat>On-screen Show (16:9)</PresentationFormat>
  <Paragraphs>170</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Lato</vt:lpstr>
      <vt:lpstr>Lato Black</vt:lpstr>
      <vt:lpstr>Lato Light</vt:lpstr>
      <vt:lpstr>Nunito</vt:lpstr>
      <vt:lpstr>Wingdings</vt:lpstr>
      <vt:lpstr>Arial</vt:lpstr>
      <vt:lpstr>Simple Light</vt:lpstr>
      <vt:lpstr>Toronto Social Services IPAC Response</vt:lpstr>
      <vt:lpstr>Toronto IPAC Response</vt:lpstr>
      <vt:lpstr>PowerPoint Presentation</vt:lpstr>
      <vt:lpstr>Toronto IPAC Steering Committee</vt:lpstr>
      <vt:lpstr>Hospital Hub Delegates - Operational Leads</vt:lpstr>
      <vt:lpstr>Hospital Hub Delegates - Roles and Responsibilities </vt:lpstr>
      <vt:lpstr>Local Service Planning Committee (Triad Model)</vt:lpstr>
      <vt:lpstr>Toronto IPAC Steering Committee</vt:lpstr>
      <vt:lpstr>Toronto Region IPAC Champion Resource Hub </vt:lpstr>
      <vt:lpstr>Communications </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Toronto Social Services IPAC Response</dc:title>
  <dc:creator>Racquel Bremmer</dc:creator>
  <cp:lastModifiedBy>Racquel Bremmer</cp:lastModifiedBy>
  <cp:revision>10</cp:revision>
  <dcterms:modified xsi:type="dcterms:W3CDTF">2021-07-20T17:49:37Z</dcterms:modified>
</cp:coreProperties>
</file>